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0_E580E4E7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35B_731837AD.xml" ContentType="application/vnd.ms-powerpoint.comments+xml"/>
  <Override PartName="/ppt/notesSlides/notesSlide3.xml" ContentType="application/vnd.openxmlformats-officedocument.presentationml.notesSlide+xml"/>
  <Override PartName="/ppt/comments/modernComment_35C_C9F83756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371_3C0083D8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4"/>
  </p:notesMasterIdLst>
  <p:handoutMasterIdLst>
    <p:handoutMasterId r:id="rId35"/>
  </p:handoutMasterIdLst>
  <p:sldIdLst>
    <p:sldId id="256" r:id="rId5"/>
    <p:sldId id="906" r:id="rId6"/>
    <p:sldId id="859" r:id="rId7"/>
    <p:sldId id="860" r:id="rId8"/>
    <p:sldId id="257" r:id="rId9"/>
    <p:sldId id="259" r:id="rId10"/>
    <p:sldId id="850" r:id="rId11"/>
    <p:sldId id="852" r:id="rId12"/>
    <p:sldId id="853" r:id="rId13"/>
    <p:sldId id="265" r:id="rId14"/>
    <p:sldId id="857" r:id="rId15"/>
    <p:sldId id="864" r:id="rId16"/>
    <p:sldId id="863" r:id="rId17"/>
    <p:sldId id="870" r:id="rId18"/>
    <p:sldId id="878" r:id="rId19"/>
    <p:sldId id="879" r:id="rId20"/>
    <p:sldId id="881" r:id="rId21"/>
    <p:sldId id="890" r:id="rId22"/>
    <p:sldId id="866" r:id="rId23"/>
    <p:sldId id="867" r:id="rId24"/>
    <p:sldId id="883" r:id="rId25"/>
    <p:sldId id="886" r:id="rId26"/>
    <p:sldId id="888" r:id="rId27"/>
    <p:sldId id="889" r:id="rId28"/>
    <p:sldId id="904" r:id="rId29"/>
    <p:sldId id="891" r:id="rId30"/>
    <p:sldId id="903" r:id="rId31"/>
    <p:sldId id="258" r:id="rId32"/>
    <p:sldId id="907" r:id="rId3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D0E29A-08E8-A5EC-312A-5755EFC4B023}" name="HENRIQUE PAVIN PEREIRA" initials="HP" userId="S::062190023@faculdade.cefsa.edu.br::5200ff59-a3a6-4835-b96f-2fb8be0d4d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4E3967-C4D0-F120-3487-2FAEB908D8B2}" v="1" dt="2024-06-05T12:14:55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ério Issamu Yamamoto" userId="S::pro15804@cefsa.edu.br::20704c4d-95bd-48ec-a4d8-ec215cbf91fb" providerId="AD" clId="Web-{A04E3967-C4D0-F120-3487-2FAEB908D8B2}"/>
    <pc:docChg chg="addSld">
      <pc:chgData name="Rogério Issamu Yamamoto" userId="S::pro15804@cefsa.edu.br::20704c4d-95bd-48ec-a4d8-ec215cbf91fb" providerId="AD" clId="Web-{A04E3967-C4D0-F120-3487-2FAEB908D8B2}" dt="2024-06-05T12:14:55.902" v="0"/>
      <pc:docMkLst>
        <pc:docMk/>
      </pc:docMkLst>
      <pc:sldChg chg="new">
        <pc:chgData name="Rogério Issamu Yamamoto" userId="S::pro15804@cefsa.edu.br::20704c4d-95bd-48ec-a4d8-ec215cbf91fb" providerId="AD" clId="Web-{A04E3967-C4D0-F120-3487-2FAEB908D8B2}" dt="2024-06-05T12:14:55.902" v="0"/>
        <pc:sldMkLst>
          <pc:docMk/>
          <pc:sldMk cId="736645089" sldId="907"/>
        </pc:sldMkLst>
      </pc:sldChg>
    </pc:docChg>
  </pc:docChgLst>
</pc:chgInfo>
</file>

<file path=ppt/comments/modernComment_100_E580E4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0EF102-A264-4943-B8D0-BEE6BF42C27D}" authorId="{D9D0E29A-08E8-A5EC-312A-5755EFC4B023}" created="2024-06-04T22:02:12.028">
    <pc:sldMkLst xmlns:pc="http://schemas.microsoft.com/office/powerpoint/2013/main/command">
      <pc:docMk/>
      <pc:sldMk cId="3850429671" sldId="256"/>
    </pc:sldMkLst>
    <p188:replyLst>
      <p188:reply id="{B6972B68-7BCF-42EB-9A4B-8F39FB20FB63}" authorId="{D9D0E29A-08E8-A5EC-312A-5755EFC4B023}" created="2024-06-04T22:07:22.374">
        <p188:txBody>
          <a:bodyPr/>
          <a:lstStyle/>
          <a:p>
            <a:r>
              <a:rPr lang="pt-BR"/>
              <a:t>"Bom dia, a apresentação é sobre o Desenvolvimento de um texturômetro: automação de equipamento metrológico para auxiliar o controle de qualidade na indústria alimentícia.
O grupo responsável pelo trabalho é composto por mim, Henrique Pereira, Márcio Mendonça, Mateus Gama, Matheus Pereira e Otávio Lima, sob a orientação do Doutor Rogério Yamamoto."</a:t>
            </a:r>
          </a:p>
        </p188:txBody>
      </p188:reply>
    </p188:replyLst>
    <p188:txBody>
      <a:bodyPr/>
      <a:lstStyle/>
      <a:p>
        <a:r>
          <a:rPr lang="pt-BR"/>
          <a:t>Comentário para exibir falas de cada slide</a:t>
        </a:r>
      </a:p>
    </p188:txBody>
  </p188:cm>
</p188:cmLst>
</file>

<file path=ppt/comments/modernComment_35B_731837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1807BF-83B4-4792-8D66-F24B2BDD3D87}" authorId="{D9D0E29A-08E8-A5EC-312A-5755EFC4B023}" created="2024-06-04T22:01:34.292">
    <pc:sldMkLst xmlns:pc="http://schemas.microsoft.com/office/powerpoint/2013/main/command">
      <pc:docMk/>
      <pc:sldMk cId="1930966957" sldId="859"/>
    </pc:sldMkLst>
    <p188:txBody>
      <a:bodyPr/>
      <a:lstStyle/>
      <a:p>
        <a:r>
          <a:rPr lang="pt-BR"/>
          <a:t>"Começando pela introdução,
O setor alimentício posição de destaque na economia nacional, pois o País é um dos principais players globais em exportação de alimentos, levando em conta um cenário de crescente aumento da população mundial, gera um aumento pela demanda de produto industrializados. "</a:t>
        </a:r>
      </a:p>
    </p188:txBody>
  </p188:cm>
</p188:cmLst>
</file>

<file path=ppt/comments/modernComment_35C_C9F837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85F2EF-BB73-4B38-960B-F5AE596F7532}" authorId="{D9D0E29A-08E8-A5EC-312A-5755EFC4B023}" created="2024-06-04T22:40:59.550">
    <pc:sldMkLst xmlns:pc="http://schemas.microsoft.com/office/powerpoint/2013/main/command">
      <pc:docMk/>
      <pc:sldMk cId="3388487510" sldId="860"/>
    </pc:sldMkLst>
    <p188:txBody>
      <a:bodyPr/>
      <a:lstStyle/>
      <a:p>
        <a:r>
          <a:rPr lang="pt-BR"/>
          <a:t>"Dentro desse cenário, as indústrias se veem num ambiente de competitividade crescente, onde é necessário dar atenção em valores nutricionais, desenvolvimento de novas técnicas de fabricação e produtos e a melhoria contínua dos produtos já existentes.
As indústrias se veem tendo que lidar com a aceitação do consumidor onde o sabor, aroma, textura importam e dependo de cada consumidor, essas características podem mudar.
Além das indústrias terem seu próprio padrão de qualidade e higiene, elas precisam atender requisitos de órgãos nacionais e até supra-nacionais, no caso de nacionais temos, a ANVISA e o Ministério da Agricultura e Pecuária.
E por fim, temos a duração desses produtos no tempo, pois eles degradam e alteram suas características sensoriais ao ponto que fica inaceitável para o consumidor consumir o produto"</a:t>
        </a:r>
      </a:p>
    </p188:txBody>
  </p188:cm>
</p188:cmLst>
</file>

<file path=ppt/comments/modernComment_371_3C0083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864574-EB97-4470-8B7E-36D4C53666B5}" authorId="{D9D0E29A-08E8-A5EC-312A-5755EFC4B023}" created="2024-06-04T22:42:11.476">
    <pc:sldMkLst xmlns:pc="http://schemas.microsoft.com/office/powerpoint/2013/main/command">
      <pc:docMk/>
      <pc:sldMk cId="1006666712" sldId="881"/>
    </pc:sldMkLst>
    <p188:txBody>
      <a:bodyPr/>
      <a:lstStyle/>
      <a:p>
        <a:r>
          <a:rPr lang="pt-BR"/>
          <a:t>Alterar "viabilidade de projeto"</a:t>
        </a:r>
      </a:p>
    </p188:txBody>
  </p188:cm>
  <p188:cm id="{74E52F29-8832-47B2-9DE9-1428259D0DDB}" authorId="{D9D0E29A-08E8-A5EC-312A-5755EFC4B023}" created="2024-06-04T22:55:10.660">
    <pc:sldMkLst xmlns:pc="http://schemas.microsoft.com/office/powerpoint/2013/main/command">
      <pc:docMk/>
      <pc:sldMk cId="1006666712" sldId="881"/>
    </pc:sldMkLst>
    <p188:txBody>
      <a:bodyPr/>
      <a:lstStyle/>
      <a:p>
        <a:r>
          <a:rPr lang="pt-BR"/>
          <a:t>"Como maioria dos projetos o custo de realização é um ponto crítico, o nosso não é diferente.
Fizemos um levantamento dos custos materiais e capital humano para a realização do projeto. Fizemos uma estimativa dos custos materiais, pois tivemos materiais cedidos pela faculdade, desde material já presente disponível para ser usado até a faculdade adquiriu para esse projeto alguns componentes que foi a célula de carga e o encoder incremental.
Para o capital humano foi estimado o tempo conjunto do grupo na oficina para a usinagem e montagem da maquina, o tempo de desenvolvimento que engloba o período utilizado para a concepção do desenho, determinação de requisitos de projeto, elétrico, programação do microcontrolador, por exemplo. Tempo de desenvolvimento, foi o tempo necessário para desenvolver a IHM do sistema, junto com a interação entre o microcontrolador e o tempo de integração que é o tempo para interligar os diversos elementos da maquina para que eles possam funcionar juntos, por exemplo, o motor, com o microcontrolador, botões, encoder e afins. "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B2E4-3430-4E45-A9A7-002153C64EE9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AAD3C-421D-44E0-9BD7-47A52533A0C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972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5F0E-4EDF-4D3D-B8C5-94921AE1673E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8FB9F-4606-4A89-A7F0-FA1680C9AA6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9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>
                <a:effectLst/>
                <a:latin typeface="Segoe UI" panose="020B0502040204020203" pitchFamily="34" charset="0"/>
              </a:rPr>
              <a:t>"Esta é a agenda da apresentação.</a:t>
            </a:r>
            <a:br>
              <a:rPr lang="pt-BR" sz="1800">
                <a:effectLst/>
                <a:latin typeface="Segoe UI" panose="020B0502040204020203" pitchFamily="34" charset="0"/>
              </a:rPr>
            </a:br>
            <a:r>
              <a:rPr lang="pt-BR" sz="1800">
                <a:effectLst/>
                <a:latin typeface="Segoe UI" panose="020B0502040204020203" pitchFamily="34" charset="0"/>
              </a:rPr>
              <a:t>Começando pela introdução, onde será contextualizado, apresentado a problemática de nosso trabalho e objetivos.</a:t>
            </a:r>
            <a:br>
              <a:rPr lang="pt-BR" sz="1800">
                <a:effectLst/>
                <a:latin typeface="Segoe UI" panose="020B0502040204020203" pitchFamily="34" charset="0"/>
              </a:rPr>
            </a:br>
            <a:r>
              <a:rPr lang="pt-BR" sz="1800">
                <a:effectLst/>
                <a:latin typeface="Segoe UI" panose="020B0502040204020203" pitchFamily="34" charset="0"/>
              </a:rPr>
              <a:t>Referencial teórico, será definido o escopo da máquina</a:t>
            </a:r>
            <a:br>
              <a:rPr lang="pt-BR" sz="1800">
                <a:effectLst/>
                <a:latin typeface="Segoe UI" panose="020B0502040204020203" pitchFamily="34" charset="0"/>
              </a:rPr>
            </a:br>
            <a:r>
              <a:rPr lang="pt-BR" sz="1800">
                <a:effectLst/>
                <a:latin typeface="Segoe UI" panose="020B0502040204020203" pitchFamily="34" charset="0"/>
              </a:rPr>
              <a:t>Metodologia, onde será apresentado os meios e técnicas empregadas para a execução do trabalho.</a:t>
            </a:r>
            <a:br>
              <a:rPr lang="pt-BR" sz="1800">
                <a:effectLst/>
                <a:latin typeface="Segoe UI" panose="020B0502040204020203" pitchFamily="34" charset="0"/>
              </a:rPr>
            </a:br>
            <a:r>
              <a:rPr lang="pt-BR" sz="1800">
                <a:effectLst/>
                <a:latin typeface="Segoe UI" panose="020B0502040204020203" pitchFamily="34" charset="0"/>
              </a:rPr>
              <a:t>Resultados obtidos, será discutidos os dados adquiridos pela máquina.</a:t>
            </a:r>
            <a:br>
              <a:rPr lang="pt-BR" sz="1800">
                <a:effectLst/>
                <a:latin typeface="Segoe UI" panose="020B0502040204020203" pitchFamily="34" charset="0"/>
              </a:rPr>
            </a:br>
            <a:r>
              <a:rPr lang="pt-BR" sz="1800">
                <a:effectLst/>
                <a:latin typeface="Segoe UI" panose="020B0502040204020203" pitchFamily="34" charset="0"/>
              </a:rPr>
              <a:t>Conclusão, será o fechamento dessa apresentação, sintetizando tudo que será apresentado."</a:t>
            </a:r>
            <a:endParaRPr lang="pt-BR" sz="1800">
              <a:effectLst/>
              <a:latin typeface="Arial" panose="020B0604020202020204" pitchFamily="34" charset="0"/>
            </a:endParaRP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130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Elasticidade não sofre alteração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63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944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Sabor, aroma e textura dependem da cultura do local, ou seja, variam.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44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Tempo de Prateleira: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Período de armazenamento em que o produto permanece próprio para consumo;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Excede quando o produto se torna impróprio devido a microrganismos e alterações físico-químicas.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Vida Útil dos Alimentos: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Determinada por microrganismos, mudanças físico-químicas, embalagem e condições de armazenamento;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Afeta a qualidade e segurança dos alimentos</a:t>
            </a:r>
            <a:r>
              <a:rPr lang="pt-BR" sz="2000">
                <a:solidFill>
                  <a:srgbClr val="386188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Mudanças Sensoriais durante o Armazenamento: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Alterações de frescor, sabor, textura e cor durante o armazenamento;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Impactam diretamente a qualidade e aceitação pelo consumidor.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Determinação da Vida de Prateleira: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Requer análises sensoriais, químicas, físicas e microbiológicas;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Permitem compreender a durabilidade e qualidade do produto ao longo do tempo.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498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5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F1-DUREZA</a:t>
            </a:r>
          </a:p>
          <a:p>
            <a:r>
              <a:rPr lang="pt-BR"/>
              <a:t>F0-FRATURABILIDADE</a:t>
            </a:r>
          </a:p>
          <a:p>
            <a:r>
              <a:rPr lang="pt-BR"/>
              <a:t>AREA 3- ADESIVIDADE</a:t>
            </a:r>
          </a:p>
          <a:p>
            <a:r>
              <a:rPr lang="pt-BR"/>
              <a:t>RELAÇÃO ENTRE O TEMPO DO INICIO DO SEGUNDO PICO E O  INICIO PRIMEIRO PICO-ELASTICIDADE</a:t>
            </a:r>
          </a:p>
          <a:p>
            <a:r>
              <a:rPr lang="pt-BR"/>
              <a:t>RELAÇÃO ENTRE A AREA 2 E AREA 1- COESIVIDADE</a:t>
            </a:r>
          </a:p>
          <a:p>
            <a:r>
              <a:rPr lang="pt-BR"/>
              <a:t>MASTIGABILIDADE=DUREZA X ELASTICIDADE X COESIVIDADE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183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114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VIDEO!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700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comparativo citado anteriormente não é o suficiente para realizar a análise de tempo de prateleira, visto que foi comentado que o mesmo foi realizado no período de 3 dias, o que é insuficiente para observar mudanças significativas.</a:t>
            </a:r>
          </a:p>
          <a:p>
            <a:r>
              <a:rPr lang="pt-BR"/>
              <a:t> Para uma verificação mais </a:t>
            </a:r>
            <a:r>
              <a:rPr lang="pt-BR" err="1"/>
              <a:t>adeaquada</a:t>
            </a:r>
            <a:r>
              <a:rPr lang="pt-BR"/>
              <a:t>, foram realizados testes durante 10 corridos, com dois tipos de pães: um com embalagem aberta e outro com a embalagem fechada. ao gerar o grafico com os resultados, foi possivel observar mudanças, como na dureza, elasticidade e outros parametros que podem ser analisados. A embalagem aberta teve mais mudanças nas propriedades físicas, comparada com a embalagem fechada, como mostra no grafico de tendencias, que pode ser visto no artigo, e no mesmo, ocorre mais mudanças na embalagem aberta do que na embalagem fechada.</a:t>
            </a:r>
          </a:p>
          <a:p>
            <a:r>
              <a:rPr lang="pt-BR"/>
              <a:t> Supõe que essas mudanças ocorreram devido a exposição do pão ao ambiente, sofrendo mudanças físicas devido a umidade, mudança de clima e temperatura e outros fatores que podem alterar as caracteristicas físicas do alimento.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15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3563"/>
          <a:stretch/>
        </p:blipFill>
        <p:spPr>
          <a:xfrm>
            <a:off x="-1737762" y="0"/>
            <a:ext cx="10885208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3000">
                <a:srgbClr val="1F4E79">
                  <a:alpha val="90000"/>
                </a:srgbClr>
              </a:gs>
              <a:gs pos="64000">
                <a:srgbClr val="1F4E79">
                  <a:alpha val="70000"/>
                </a:srgbClr>
              </a:gs>
              <a:gs pos="100000">
                <a:srgbClr val="1F4E79">
                  <a:alpha val="7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>
            <a:off x="551363" y="5734598"/>
            <a:ext cx="163286" cy="163286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810441" y="5734598"/>
            <a:ext cx="163286" cy="163286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5" name="Retângulo 14"/>
          <p:cNvSpPr/>
          <p:nvPr userDrawn="1"/>
        </p:nvSpPr>
        <p:spPr>
          <a:xfrm>
            <a:off x="551363" y="5993677"/>
            <a:ext cx="163286" cy="163286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6" name="Retângulo 15"/>
          <p:cNvSpPr/>
          <p:nvPr userDrawn="1"/>
        </p:nvSpPr>
        <p:spPr>
          <a:xfrm>
            <a:off x="810441" y="5993677"/>
            <a:ext cx="163286" cy="163286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23" y="5784561"/>
            <a:ext cx="1044779" cy="333086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5063" y="5734050"/>
            <a:ext cx="6294437" cy="422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96" y="140014"/>
            <a:ext cx="1605736" cy="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89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0 L 0.16598 0 " pathEditMode="relative" rAng="0" ptsTypes="AA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99 3.33333E-6 L 5.55556E-7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0.03796 L 5.55556E-7 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847 3.7037E-7 L 2.77778E-6 3.703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-1" y="6570661"/>
            <a:ext cx="9144001" cy="29686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34" name="Retângulo 33"/>
          <p:cNvSpPr/>
          <p:nvPr userDrawn="1"/>
        </p:nvSpPr>
        <p:spPr>
          <a:xfrm>
            <a:off x="6134101" y="6570661"/>
            <a:ext cx="1228724" cy="296862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>
              <a:solidFill>
                <a:srgbClr val="FCBF52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931672" y="6570661"/>
            <a:ext cx="7212328" cy="296862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745" y="6093807"/>
            <a:ext cx="1254276" cy="394470"/>
          </a:xfrm>
          <a:prstGeom prst="rect">
            <a:avLst/>
          </a:prstGeom>
        </p:spPr>
      </p:pic>
      <p:sp>
        <p:nvSpPr>
          <p:cNvPr id="6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946102" y="33745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b="0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3088556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44444E-6 3.7037E-7 L -0.2118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8 0.06227 L -1.66667E-6 7.40741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5623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776230" y="-438150"/>
            <a:ext cx="259078" cy="2590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 userDrawn="1"/>
        </p:nvSpPr>
        <p:spPr>
          <a:xfrm>
            <a:off x="1164847" y="-438150"/>
            <a:ext cx="259078" cy="259078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1553464" y="-438150"/>
            <a:ext cx="259078" cy="259078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 userDrawn="1"/>
        </p:nvSpPr>
        <p:spPr>
          <a:xfrm>
            <a:off x="1942081" y="-438150"/>
            <a:ext cx="259078" cy="259078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2330698" y="-438150"/>
            <a:ext cx="259078" cy="259078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654" y="3135058"/>
            <a:ext cx="2232692" cy="702182"/>
          </a:xfrm>
          <a:prstGeom prst="rect">
            <a:avLst/>
          </a:prstGeom>
        </p:spPr>
      </p:pic>
      <p:sp>
        <p:nvSpPr>
          <p:cNvPr id="15" name="Forma livre 14"/>
          <p:cNvSpPr/>
          <p:nvPr userDrawn="1"/>
        </p:nvSpPr>
        <p:spPr>
          <a:xfrm>
            <a:off x="3331368" y="2743200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6" name="Forma livre 15"/>
          <p:cNvSpPr/>
          <p:nvPr userDrawn="1"/>
        </p:nvSpPr>
        <p:spPr>
          <a:xfrm rot="10800000">
            <a:off x="3331368" y="2743199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2650736" y="4773929"/>
            <a:ext cx="45719" cy="375557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2696456" y="4773929"/>
            <a:ext cx="387477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1F4E79"/>
                </a:solidFill>
              </a:rPr>
              <a:t>CHEGAMOS</a:t>
            </a:r>
            <a:r>
              <a:rPr lang="pt-BR" baseline="0">
                <a:solidFill>
                  <a:srgbClr val="1F4E79"/>
                </a:solidFill>
              </a:rPr>
              <a:t> AO FIM, OBRIGADO.</a:t>
            </a:r>
            <a:endParaRPr lang="pt-BR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691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-0.02934 -0.03773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0.02569 0.03195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11111E-6 3.7037E-7 L 0.42535 3.7037E-7 " pathEditMode="relative" rAng="0" ptsTypes="AA">
                                      <p:cBhvr>
                                        <p:cTn id="3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9" grpId="0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30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E580E4E7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371_3C0083D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5B_731837AD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5C_C9F8375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2280355"/>
            <a:ext cx="8952089" cy="2116666"/>
          </a:xfrm>
        </p:spPr>
        <p:txBody>
          <a:bodyPr/>
          <a:lstStyle/>
          <a:p>
            <a:pPr algn="ctr"/>
            <a:endParaRPr lang="pt-BR" sz="3200"/>
          </a:p>
          <a:p>
            <a:pPr algn="ctr"/>
            <a:r>
              <a:rPr lang="pt-BR" sz="3200"/>
              <a:t>Desenvolvimento de um </a:t>
            </a:r>
            <a:r>
              <a:rPr lang="pt-BR" sz="3200" err="1"/>
              <a:t>texturômetro</a:t>
            </a:r>
            <a:r>
              <a:rPr lang="pt-BR" sz="3200"/>
              <a:t>: automação de equipamento metrológico para auxiliar o controle de qualidade na indústria alimentícia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BC88674F-C9E0-4208-9522-DC52F9716F99}"/>
              </a:ext>
            </a:extLst>
          </p:cNvPr>
          <p:cNvSpPr txBox="1">
            <a:spLocks/>
          </p:cNvSpPr>
          <p:nvPr/>
        </p:nvSpPr>
        <p:spPr>
          <a:xfrm>
            <a:off x="191911" y="107244"/>
            <a:ext cx="8952089" cy="21166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  <a:p>
            <a:pPr algn="ctr"/>
            <a:r>
              <a:rPr lang="pt-BR" sz="2000"/>
              <a:t>Faculdade Engenheiro Salvador Arena – FESA</a:t>
            </a:r>
          </a:p>
          <a:p>
            <a:pPr algn="ctr"/>
            <a:r>
              <a:rPr lang="pt-BR" sz="2000"/>
              <a:t>Engenharia de Controle e Automação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5428D1C4-C8F1-468E-B39D-FE2FDD768F7A}"/>
              </a:ext>
            </a:extLst>
          </p:cNvPr>
          <p:cNvSpPr txBox="1">
            <a:spLocks/>
          </p:cNvSpPr>
          <p:nvPr/>
        </p:nvSpPr>
        <p:spPr>
          <a:xfrm>
            <a:off x="191911" y="5070619"/>
            <a:ext cx="8952089" cy="21166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000"/>
          </a:p>
          <a:p>
            <a:pPr algn="ctr">
              <a:defRPr/>
            </a:pPr>
            <a:r>
              <a:rPr lang="pt-BR" altLang="pt-BR" sz="1200"/>
              <a:t>Henrique </a:t>
            </a:r>
            <a:r>
              <a:rPr lang="pt-BR" altLang="pt-BR" sz="1200" err="1"/>
              <a:t>Pavin</a:t>
            </a:r>
            <a:r>
              <a:rPr lang="pt-BR" altLang="pt-BR" sz="1200"/>
              <a:t> Pereira – RA 062190023 </a:t>
            </a:r>
            <a:endParaRPr lang="pt-BR" altLang="pt-BR" sz="1200">
              <a:cs typeface="Arial"/>
            </a:endParaRPr>
          </a:p>
          <a:p>
            <a:pPr algn="ctr">
              <a:defRPr/>
            </a:pPr>
            <a:r>
              <a:rPr lang="pt-BR" altLang="pt-BR" sz="1200"/>
              <a:t>Márcio Felipe Pires Mendonça – RA 062190040</a:t>
            </a:r>
            <a:endParaRPr lang="pt-BR" altLang="pt-BR" sz="1200">
              <a:cs typeface="Arial"/>
            </a:endParaRPr>
          </a:p>
          <a:p>
            <a:pPr algn="ctr">
              <a:defRPr/>
            </a:pPr>
            <a:r>
              <a:rPr lang="pt-BR" altLang="pt-BR" sz="1200"/>
              <a:t>Mateus Quintino Gama – RA 062190003</a:t>
            </a:r>
            <a:endParaRPr lang="pt-BR" altLang="pt-BR" sz="1200">
              <a:cs typeface="Arial"/>
            </a:endParaRPr>
          </a:p>
          <a:p>
            <a:pPr algn="ctr">
              <a:defRPr/>
            </a:pPr>
            <a:r>
              <a:rPr lang="pt-BR" altLang="pt-BR" sz="1200"/>
              <a:t>Matheus </a:t>
            </a:r>
            <a:r>
              <a:rPr lang="pt-BR" altLang="pt-BR" sz="1200" err="1"/>
              <a:t>Atanazio</a:t>
            </a:r>
            <a:r>
              <a:rPr lang="pt-BR" altLang="pt-BR" sz="1200"/>
              <a:t> Pereira– RA 062190036</a:t>
            </a:r>
            <a:endParaRPr lang="pt-BR" altLang="pt-BR" sz="1200">
              <a:cs typeface="Arial"/>
            </a:endParaRPr>
          </a:p>
          <a:p>
            <a:pPr algn="ctr">
              <a:defRPr/>
            </a:pPr>
            <a:r>
              <a:rPr lang="pt-BR" altLang="pt-BR" sz="1200"/>
              <a:t>Otavio Aristides Lima– RA 062190019</a:t>
            </a:r>
          </a:p>
          <a:p>
            <a:pPr algn="ctr">
              <a:defRPr/>
            </a:pPr>
            <a:endParaRPr lang="pt-BR" altLang="pt-BR" sz="1200"/>
          </a:p>
          <a:p>
            <a:pPr algn="ctr">
              <a:defRPr/>
            </a:pPr>
            <a:r>
              <a:rPr lang="pt-BR" sz="1200"/>
              <a:t>Orientador: </a:t>
            </a:r>
            <a:r>
              <a:rPr lang="pt-BR" sz="1200" err="1"/>
              <a:t>Dr</a:t>
            </a:r>
            <a:r>
              <a:rPr lang="pt-BR" sz="1200"/>
              <a:t> Rogerio </a:t>
            </a:r>
            <a:r>
              <a:rPr lang="pt-BR" sz="1200" err="1"/>
              <a:t>Issamu</a:t>
            </a:r>
            <a:r>
              <a:rPr lang="pt-BR" sz="1200"/>
              <a:t> Yamamoto</a:t>
            </a:r>
          </a:p>
          <a:p>
            <a:pPr algn="ctr">
              <a:defRPr/>
            </a:pPr>
            <a:endParaRPr lang="pt-BR" altLang="pt-BR" sz="1200"/>
          </a:p>
          <a:p>
            <a:pPr algn="ctr">
              <a:defRPr/>
            </a:pPr>
            <a:endParaRPr lang="pt-BR" altLang="pt-BR" sz="1200"/>
          </a:p>
          <a:p>
            <a:pPr algn="ctr"/>
            <a:br>
              <a:rPr lang="pt-BR" sz="3200"/>
            </a:b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850429671"/>
      </p:ext>
    </p:extLst>
  </p:cSld>
  <p:clrMapOvr>
    <a:masterClrMapping/>
  </p:clrMapOvr>
  <p:transition>
    <p:wipe/>
  </p:transition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2DB2F439-F726-B403-2355-83E54C31A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  <a:endParaRPr lang="pt-BR" b="0">
              <a:solidFill>
                <a:srgbClr val="000000"/>
              </a:solidFill>
              <a:latin typeface="Metropolis"/>
            </a:endParaRPr>
          </a:p>
          <a:p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330B397-E2E9-2802-0498-210921BE3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sz="1800" b="1">
                <a:latin typeface="Metropolis"/>
              </a:rPr>
              <a:t>Visão Geral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8BCA99-BCFB-E8AD-2FC9-9CAE8231E344}"/>
              </a:ext>
            </a:extLst>
          </p:cNvPr>
          <p:cNvSpPr txBox="1"/>
          <p:nvPr/>
        </p:nvSpPr>
        <p:spPr>
          <a:xfrm>
            <a:off x="2980922" y="5769429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75E789-5A6A-4CCD-8741-CE57C203CD2C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10</a:t>
            </a:r>
          </a:p>
        </p:txBody>
      </p:sp>
      <p:pic>
        <p:nvPicPr>
          <p:cNvPr id="2" name="Imagem 1" descr="Diagrama, Desenho técnico&#10;&#10;Descrição gerada automaticamente">
            <a:extLst>
              <a:ext uri="{FF2B5EF4-FFF2-40B4-BE49-F238E27FC236}">
                <a16:creationId xmlns:a16="http://schemas.microsoft.com/office/drawing/2014/main" id="{CC81D78A-0E89-094A-B909-38D6BA0A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9" y="1468819"/>
            <a:ext cx="8683924" cy="43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5717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44783" y="955741"/>
            <a:ext cx="7251794" cy="25282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b="1"/>
              <a:t>Mecânica</a:t>
            </a:r>
            <a:r>
              <a:rPr lang="pt-BR" sz="180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/>
              <a:t>A parte mecânica foi projetada e desenvolvida visando: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200" b="0">
                <a:solidFill>
                  <a:srgbClr val="386188"/>
                </a:solidFill>
                <a:latin typeface="Metropolis"/>
              </a:rPr>
              <a:t>Robustez mecânica;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200" b="0">
                <a:solidFill>
                  <a:srgbClr val="386188"/>
                </a:solidFill>
              </a:rPr>
              <a:t>Estabilidade;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200" b="0">
                <a:solidFill>
                  <a:srgbClr val="386188"/>
                </a:solidFill>
              </a:rPr>
              <a:t>Simplicidade de montagem;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517374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  <a:endParaRPr lang="pt-BR" b="0">
              <a:solidFill>
                <a:srgbClr val="000000"/>
              </a:solidFill>
              <a:latin typeface="Metropolis"/>
            </a:endParaRPr>
          </a:p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5771864" y="5736272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9" name="Imagem 8" descr="Uma imagem contendo no interior, mesa, cozinha, balcão&#10;&#10;Descrição gerada automaticamente">
            <a:extLst>
              <a:ext uri="{FF2B5EF4-FFF2-40B4-BE49-F238E27FC236}">
                <a16:creationId xmlns:a16="http://schemas.microsoft.com/office/drawing/2014/main" id="{5C795F05-3459-8223-46B8-A386DFCC5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3639" y="2802698"/>
            <a:ext cx="3307683" cy="248076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091872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85117" y="1088571"/>
            <a:ext cx="5238096" cy="226546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/>
              <a:t>Sistema de Potência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Motor utilizado: SM1.8-D12-MN,</a:t>
            </a:r>
            <a:r>
              <a:rPr lang="pt-BR" sz="1800" b="0">
                <a:solidFill>
                  <a:srgbClr val="386188"/>
                </a:solidFill>
              </a:rPr>
              <a:t> Nema 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err="1">
                <a:solidFill>
                  <a:srgbClr val="386188"/>
                </a:solidFill>
              </a:rPr>
              <a:t>Stepper</a:t>
            </a:r>
            <a:r>
              <a:rPr lang="pt-BR" sz="1800">
                <a:solidFill>
                  <a:srgbClr val="386188"/>
                </a:solidFill>
              </a:rPr>
              <a:t> driver: </a:t>
            </a:r>
            <a:r>
              <a:rPr lang="pt-BR" sz="1800" err="1">
                <a:solidFill>
                  <a:srgbClr val="386188"/>
                </a:solidFill>
              </a:rPr>
              <a:t>Microsten</a:t>
            </a:r>
            <a:r>
              <a:rPr lang="pt-BR" sz="1800">
                <a:solidFill>
                  <a:srgbClr val="386188"/>
                </a:solidFill>
              </a:rPr>
              <a:t> driver TB6600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Configuração: 3200 passos/volta.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  <a:endParaRPr lang="pt-BR" b="0">
              <a:solidFill>
                <a:srgbClr val="000000"/>
              </a:solidFill>
              <a:latin typeface="Metropolis"/>
            </a:endParaRPr>
          </a:p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6679547" y="3355357"/>
            <a:ext cx="26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1026" name="Picture 2" descr="JBV - Equipamentos Industriais - Motor de Passo SM1.8-E8570-CS">
            <a:extLst>
              <a:ext uri="{FF2B5EF4-FFF2-40B4-BE49-F238E27FC236}">
                <a16:creationId xmlns:a16="http://schemas.microsoft.com/office/drawing/2014/main" id="{9160B89E-EB73-4610-819D-D5F7A2CBE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t="9356" r="17146" b="14945"/>
          <a:stretch/>
        </p:blipFill>
        <p:spPr bwMode="auto">
          <a:xfrm>
            <a:off x="5029310" y="1544884"/>
            <a:ext cx="1813596" cy="15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4849429" y="3156728"/>
            <a:ext cx="2173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JBV (2024).</a:t>
            </a:r>
          </a:p>
        </p:txBody>
      </p:sp>
      <p:pic>
        <p:nvPicPr>
          <p:cNvPr id="5" name="Imagem 4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8C8904B6-9B59-EB2B-0CE5-E1F7759611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4" r="5814"/>
          <a:stretch/>
        </p:blipFill>
        <p:spPr>
          <a:xfrm rot="16200000">
            <a:off x="7045258" y="1529208"/>
            <a:ext cx="1858928" cy="167124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D1521DF-9BFF-4890-9CEE-4B5FF8ECA146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12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85118" y="3776517"/>
            <a:ext cx="5238096" cy="22654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b="1"/>
              <a:t>Sistema de Controle</a:t>
            </a:r>
            <a:endParaRPr lang="pt-BR" sz="2200" b="1">
              <a:solidFill>
                <a:srgbClr val="386188"/>
              </a:solidFill>
            </a:endParaRP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  <a:latin typeface="Metropolis"/>
              </a:rPr>
              <a:t>Controle PID;</a:t>
            </a:r>
            <a:endParaRPr lang="pt-BR" sz="1800" b="1">
              <a:solidFill>
                <a:srgbClr val="386188"/>
              </a:solidFill>
            </a:endParaRP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800" b="0" err="1">
                <a:solidFill>
                  <a:srgbClr val="386188"/>
                </a:solidFill>
                <a:latin typeface="Metropolis"/>
              </a:rPr>
              <a:t>Encoder</a:t>
            </a:r>
            <a:r>
              <a:rPr lang="pt-BR" sz="1800" b="0">
                <a:solidFill>
                  <a:srgbClr val="386188"/>
                </a:solidFill>
                <a:latin typeface="Metropolis"/>
              </a:rPr>
              <a:t> incremental rotativo de 600 pulsos por revolução (</a:t>
            </a:r>
            <a:r>
              <a:rPr lang="pt-BR" sz="1800">
                <a:solidFill>
                  <a:srgbClr val="386188"/>
                </a:solidFill>
                <a:latin typeface="Metropolis"/>
              </a:rPr>
              <a:t>c</a:t>
            </a:r>
            <a:r>
              <a:rPr lang="pt-BR" sz="1800" b="0">
                <a:solidFill>
                  <a:srgbClr val="386188"/>
                </a:solidFill>
                <a:latin typeface="Metropolis"/>
              </a:rPr>
              <a:t>onfiguração de leitura de 1200 </a:t>
            </a:r>
            <a:r>
              <a:rPr lang="pt-BR" sz="1800" b="0" err="1">
                <a:solidFill>
                  <a:srgbClr val="386188"/>
                </a:solidFill>
                <a:latin typeface="Metropolis"/>
              </a:rPr>
              <a:t>ppr</a:t>
            </a:r>
            <a:r>
              <a:rPr lang="pt-BR" sz="1800" b="0">
                <a:solidFill>
                  <a:srgbClr val="386188"/>
                </a:solidFill>
                <a:latin typeface="Metropolis"/>
              </a:rPr>
              <a:t>);</a:t>
            </a:r>
            <a:endParaRPr lang="pt-BR" sz="1800" b="0">
              <a:solidFill>
                <a:srgbClr val="386188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EE4EAC-5491-C7C9-F9E4-C09A3455AF53}"/>
              </a:ext>
            </a:extLst>
          </p:cNvPr>
          <p:cNvSpPr txBox="1"/>
          <p:nvPr/>
        </p:nvSpPr>
        <p:spPr>
          <a:xfrm>
            <a:off x="6368169" y="5734209"/>
            <a:ext cx="240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48A72D-8403-4410-F990-C1CD209B77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92" t="29050" r="16806" b="10381"/>
          <a:stretch/>
        </p:blipFill>
        <p:spPr>
          <a:xfrm>
            <a:off x="6578395" y="4228948"/>
            <a:ext cx="1879335" cy="14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10020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471108" y="850284"/>
            <a:ext cx="7251794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>
                <a:solidFill>
                  <a:srgbClr val="386188"/>
                </a:solidFill>
              </a:rPr>
              <a:t>Instrumentação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Para prova de conceito, foi utilizado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Célula de carga de alumínio Pe130.30-10 kg;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Modulo ADC HX711: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0">
                <a:solidFill>
                  <a:srgbClr val="386188"/>
                </a:solidFill>
              </a:rPr>
              <a:t>24 bits;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0">
                <a:solidFill>
                  <a:srgbClr val="386188"/>
                </a:solidFill>
              </a:rPr>
              <a:t>Leitura em 100 Hz.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b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600">
              <a:solidFill>
                <a:srgbClr val="386188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sz="220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  <a:endParaRPr lang="pt-BR" b="0">
              <a:solidFill>
                <a:srgbClr val="000000"/>
              </a:solidFill>
              <a:latin typeface="Metropolis"/>
            </a:endParaRPr>
          </a:p>
          <a:p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3515856" y="5536970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AF17B0-BA00-40AC-9D9F-2851F1769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" r="1946" b="3765"/>
          <a:stretch/>
        </p:blipFill>
        <p:spPr>
          <a:xfrm>
            <a:off x="6342214" y="3525485"/>
            <a:ext cx="2217169" cy="1573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Módulo Conversor Amplificador HX711 24bit 2 Canais - Usinainfo">
            <a:extLst>
              <a:ext uri="{FF2B5EF4-FFF2-40B4-BE49-F238E27FC236}">
                <a16:creationId xmlns:a16="http://schemas.microsoft.com/office/drawing/2014/main" id="{9D259260-6F01-9451-98DF-A2CD58C1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16" y="3682063"/>
            <a:ext cx="1427603" cy="10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38FF4FD4-5C4E-49B0-8558-A21C0834C094}"/>
              </a:ext>
            </a:extLst>
          </p:cNvPr>
          <p:cNvSpPr/>
          <p:nvPr/>
        </p:nvSpPr>
        <p:spPr>
          <a:xfrm rot="531575">
            <a:off x="6144633" y="4111283"/>
            <a:ext cx="642612" cy="1526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7EF4F8-7D97-48D1-9614-C2CD3212AD7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13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7F8D4D-C65E-46DF-A5CA-69636B5498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83" r="7393"/>
          <a:stretch/>
        </p:blipFill>
        <p:spPr>
          <a:xfrm>
            <a:off x="375015" y="3269869"/>
            <a:ext cx="4343406" cy="22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044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266969" y="819150"/>
            <a:ext cx="7251794" cy="40641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/>
              <a:t>Instrumentação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386188"/>
                </a:solidFill>
              </a:rPr>
              <a:t>Após a chegada do novos componentes, foram trocados: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</a:rPr>
              <a:t>Célula de carga aço inoxidável GLX 15- 15 kg;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</a:rPr>
              <a:t>Modulo ADC CS5530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</a:rPr>
              <a:t>Maior precisão e taxa de amostragem configurável ;</a:t>
            </a:r>
            <a:endParaRPr lang="pt-BR" sz="1600" b="0">
              <a:solidFill>
                <a:srgbClr val="386188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</a:rPr>
              <a:t>15 Hz~3840 Hz (Selecionado 100 Hz);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</a:rPr>
              <a:t>Procedimentos</a:t>
            </a:r>
            <a:r>
              <a:rPr lang="pt-BR" sz="1600">
                <a:solidFill>
                  <a:srgbClr val="386188"/>
                </a:solidFill>
                <a:latin typeface="Metropolis "/>
              </a:rPr>
              <a:t> </a:t>
            </a:r>
            <a:r>
              <a:rPr lang="pt-BR" sz="1600" b="0">
                <a:solidFill>
                  <a:srgbClr val="386188"/>
                </a:solidFill>
                <a:latin typeface="Metropolis"/>
              </a:rPr>
              <a:t>foram refeitos, sem alterações no método; </a:t>
            </a:r>
            <a:endParaRPr lang="pt-BR" sz="1600" b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Foi definida 0,1g de resolução com confiança de 99,7%(3</a:t>
            </a:r>
            <a:r>
              <a:rPr lang="el-GR" sz="1600" b="0">
                <a:solidFill>
                  <a:srgbClr val="386188"/>
                </a:solidFill>
              </a:rPr>
              <a:t>σ</a:t>
            </a:r>
            <a:r>
              <a:rPr lang="pt-BR" sz="1600" b="0">
                <a:solidFill>
                  <a:srgbClr val="386188"/>
                </a:solidFill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b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4009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</a:p>
          <a:p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6277911" y="4496612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pic>
        <p:nvPicPr>
          <p:cNvPr id="9" name="Imagem 8" descr="Circuito eletrônico com fios&#10;&#10;Descrição gerada automaticamente com confiança baixa">
            <a:extLst>
              <a:ext uri="{FF2B5EF4-FFF2-40B4-BE49-F238E27FC236}">
                <a16:creationId xmlns:a16="http://schemas.microsoft.com/office/drawing/2014/main" id="{906386E6-EDD0-68F9-D8CF-1F8688A794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1" t="15999" r="17344" b="22581"/>
          <a:stretch/>
        </p:blipFill>
        <p:spPr>
          <a:xfrm rot="16200000">
            <a:off x="6511265" y="2370472"/>
            <a:ext cx="1681727" cy="243953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8F1D1-00F0-45D2-9C36-D6D8D375A850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C4BCD5-CE9C-37CF-D1A6-DDB65661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56" y="891122"/>
            <a:ext cx="2439533" cy="183041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A21C56-83EB-C085-4E8B-4E7C40FC8E37}"/>
              </a:ext>
            </a:extLst>
          </p:cNvPr>
          <p:cNvSpPr txBox="1"/>
          <p:nvPr/>
        </p:nvSpPr>
        <p:spPr>
          <a:xfrm>
            <a:off x="2290024" y="6012258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FC36892-DF1B-4E9A-93D0-CB6E748ED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2"/>
          <a:stretch/>
        </p:blipFill>
        <p:spPr>
          <a:xfrm>
            <a:off x="345131" y="3266166"/>
            <a:ext cx="5514649" cy="27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108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C5B8B79-3746-4B7E-92C0-1C3DEA3B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215" y="3105151"/>
            <a:ext cx="5320284" cy="2803376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73278" y="686613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/>
              <a:t>Supervisão e IHM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500" b="1"/>
              <a:t>Layout simples inspirado em softwares comerciais;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386188"/>
                </a:solidFill>
              </a:rPr>
              <a:t>Implementação de 7 telas, abrangendo funções como: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visualização principal;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configuração de ensaio;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calibração da célula de carga;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definição do Zero Maquina;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Informações gerais do software;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Configurações de conexão;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Configurações de ensaio;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highlight>
                <a:srgbClr val="FFFF00"/>
              </a:highlight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911849" y="6105452"/>
            <a:ext cx="318878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 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5A95C-AD55-4998-A3A8-21293489D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266" y="4117436"/>
            <a:ext cx="3153120" cy="197364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A7ABEF-49EF-44EC-A8A5-5412E1584AFD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1161357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710128" y="752548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/>
              <a:t>Recurso adicional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/>
              <a:t>Exporta os dados dos testes nos formatos: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CSV (arquivo de texto estruturado);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XLSX (planilha);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PDF (</a:t>
            </a:r>
            <a:r>
              <a:rPr lang="pt-BR" sz="1400" b="0" err="1">
                <a:solidFill>
                  <a:srgbClr val="386188"/>
                </a:solidFill>
              </a:rPr>
              <a:t>Portable</a:t>
            </a:r>
            <a:r>
              <a:rPr lang="pt-BR" sz="1400" b="0">
                <a:solidFill>
                  <a:srgbClr val="386188"/>
                </a:solidFill>
              </a:rPr>
              <a:t> </a:t>
            </a:r>
            <a:r>
              <a:rPr lang="pt-BR" sz="1400" b="0" err="1">
                <a:solidFill>
                  <a:srgbClr val="386188"/>
                </a:solidFill>
              </a:rPr>
              <a:t>Document</a:t>
            </a:r>
            <a:r>
              <a:rPr lang="pt-BR" sz="1400" b="0">
                <a:solidFill>
                  <a:srgbClr val="386188"/>
                </a:solidFill>
              </a:rPr>
              <a:t> Format).</a:t>
            </a:r>
            <a:endParaRPr lang="pt-BR" sz="2800" b="0"/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372221" y="6069227"/>
            <a:ext cx="28144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B396B67-E526-8C75-BD1F-CBDF979A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62" y="2324979"/>
            <a:ext cx="3880757" cy="37442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90D023-475E-4750-B331-355B8A2446A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08664865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710128" y="752548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>
                <a:solidFill>
                  <a:srgbClr val="386188"/>
                </a:solidFill>
              </a:rPr>
              <a:t>Custos do projeto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Viabilidade do Projeto: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Gerenciamento de Recursos;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Componentes Existentes;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Matéria-Prima Cedida;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Compra de Componentes pela Instituição.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533341" y="5733143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3F52CDD-1E73-40FD-AF3E-83BF4E95994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" b="-88"/>
          <a:stretch/>
        </p:blipFill>
        <p:spPr bwMode="auto">
          <a:xfrm>
            <a:off x="674717" y="2950513"/>
            <a:ext cx="7967809" cy="27734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6DC2F73-751F-4A78-B989-9F9FBA2F0C6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18</a:t>
            </a:r>
            <a:endParaRPr lang="pt-BR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3CA12121-A935-4B89-B0B3-272E023BF334}"/>
              </a:ext>
            </a:extLst>
          </p:cNvPr>
          <p:cNvSpPr txBox="1">
            <a:spLocks/>
          </p:cNvSpPr>
          <p:nvPr/>
        </p:nvSpPr>
        <p:spPr>
          <a:xfrm>
            <a:off x="4812020" y="1134059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</a:rPr>
              <a:t>Custos Estimados: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Componentes do </a:t>
            </a:r>
            <a:r>
              <a:rPr lang="pt-BR" sz="1400" b="0" err="1">
                <a:solidFill>
                  <a:srgbClr val="386188"/>
                </a:solidFill>
              </a:rPr>
              <a:t>Texturômetro</a:t>
            </a:r>
            <a:r>
              <a:rPr lang="pt-BR" sz="1400" b="0">
                <a:solidFill>
                  <a:srgbClr val="386188"/>
                </a:solidFill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Matéria-Prima (por kg);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Capital Humano (por hora trabalhada).</a:t>
            </a:r>
          </a:p>
        </p:txBody>
      </p:sp>
    </p:spTree>
    <p:extLst>
      <p:ext uri="{BB962C8B-B14F-4D97-AF65-F5344CB8AC3E}">
        <p14:creationId xmlns:p14="http://schemas.microsoft.com/office/powerpoint/2010/main" val="1006666712"/>
      </p:ext>
    </p:extLst>
  </p:cSld>
  <p:clrMapOvr>
    <a:masterClrMapping/>
  </p:clrMapOvr>
  <p:transition>
    <p:wipe/>
  </p:transition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288A45D6-4669-28B9-5DEF-B4748E92C40A}"/>
              </a:ext>
            </a:extLst>
          </p:cNvPr>
          <p:cNvSpPr txBox="1">
            <a:spLocks/>
          </p:cNvSpPr>
          <p:nvPr/>
        </p:nvSpPr>
        <p:spPr>
          <a:xfrm>
            <a:off x="533188" y="762100"/>
            <a:ext cx="8607425" cy="53443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>
                <a:latin typeface="Metropolis"/>
              </a:rPr>
              <a:t>Testes iniciais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Vídeo do teste realizado com bloco de silicone: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719236D-BD65-099F-882D-0EB9733C4CAA}"/>
              </a:ext>
            </a:extLst>
          </p:cNvPr>
          <p:cNvSpPr txBox="1">
            <a:spLocks/>
          </p:cNvSpPr>
          <p:nvPr/>
        </p:nvSpPr>
        <p:spPr>
          <a:xfrm>
            <a:off x="728085" y="31943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RESULTADOS</a:t>
            </a:r>
          </a:p>
        </p:txBody>
      </p:sp>
      <p:pic>
        <p:nvPicPr>
          <p:cNvPr id="7" name="VID_20240328_07345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BB54477-0067-745A-D2E1-150676391B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933" y="1628765"/>
            <a:ext cx="7217153" cy="410367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AEF5688-5DAB-37C5-DB45-9C9096A25FAB}"/>
              </a:ext>
            </a:extLst>
          </p:cNvPr>
          <p:cNvSpPr txBox="1"/>
          <p:nvPr/>
        </p:nvSpPr>
        <p:spPr>
          <a:xfrm>
            <a:off x="3257042" y="5798151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677C75-FAF8-41F1-ABCA-E87AF463DE67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3342919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58787" y="718968"/>
            <a:ext cx="7826423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b="1">
                <a:latin typeface="Metropolis"/>
              </a:rPr>
              <a:t>Testes iniciais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Bloco de silicone </a:t>
            </a:r>
            <a:r>
              <a:rPr lang="pt-BR" sz="1800">
                <a:latin typeface="Metropolis"/>
              </a:rPr>
              <a:t>utilizado como corpo de prova.</a:t>
            </a:r>
            <a:endParaRPr lang="pt-BR" sz="15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3153616" y="4890031"/>
            <a:ext cx="28293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2A41525-2DE1-4E80-AA99-41A4F6A32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" t="29668" r="5653" b="16685"/>
          <a:stretch/>
        </p:blipFill>
        <p:spPr>
          <a:xfrm>
            <a:off x="2925957" y="2377122"/>
            <a:ext cx="6030624" cy="23986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731D3FA-7A67-4E3F-BEA1-BC0B82611B3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19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3500BE-A714-A6C4-0D04-1720A9DA4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82" t="23143" r="9718" b="20000"/>
          <a:stretch/>
        </p:blipFill>
        <p:spPr bwMode="auto">
          <a:xfrm>
            <a:off x="496091" y="2375006"/>
            <a:ext cx="2237212" cy="240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300989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946103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AGENDA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098C66-9693-E170-4534-93EB577E116C}"/>
              </a:ext>
            </a:extLst>
          </p:cNvPr>
          <p:cNvSpPr txBox="1"/>
          <p:nvPr/>
        </p:nvSpPr>
        <p:spPr>
          <a:xfrm>
            <a:off x="473733" y="1022531"/>
            <a:ext cx="8139325" cy="17312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386188"/>
                </a:solidFill>
                <a:latin typeface="+mj-lt"/>
              </a:rPr>
              <a:t>INTRODUÇÃO   ..................................................................................................... 3</a:t>
            </a:r>
          </a:p>
          <a:p>
            <a:r>
              <a:rPr lang="pt-BR" b="1">
                <a:solidFill>
                  <a:srgbClr val="386188"/>
                </a:solidFill>
                <a:latin typeface="+mj-lt"/>
              </a:rPr>
              <a:t>REFERENCIAL TEÓRICO ......................................................................................... 7</a:t>
            </a:r>
          </a:p>
          <a:p>
            <a:r>
              <a:rPr lang="pt-BR" b="1">
                <a:solidFill>
                  <a:srgbClr val="386188"/>
                </a:solidFill>
                <a:latin typeface="+mj-lt"/>
              </a:rPr>
              <a:t>METODOLOGIA  ................................................................................................... 10</a:t>
            </a:r>
          </a:p>
          <a:p>
            <a:r>
              <a:rPr lang="pt-BR" b="1">
                <a:solidFill>
                  <a:srgbClr val="386188"/>
                </a:solidFill>
                <a:latin typeface="+mj-lt"/>
              </a:rPr>
              <a:t>RESULTADOS  ......................................................................................................  18</a:t>
            </a:r>
          </a:p>
          <a:p>
            <a:r>
              <a:rPr lang="pt-BR" b="1">
                <a:solidFill>
                  <a:srgbClr val="386188"/>
                </a:solidFill>
                <a:latin typeface="+mj-lt"/>
              </a:rPr>
              <a:t>CONSIDERAÇÕES FINAIS    ...................................................................................  24</a:t>
            </a:r>
          </a:p>
          <a:p>
            <a:r>
              <a:rPr lang="pt-BR" b="1">
                <a:solidFill>
                  <a:srgbClr val="386188"/>
                </a:solidFill>
                <a:latin typeface="+mj-lt"/>
              </a:rPr>
              <a:t>REFERENCIAS BIBLIOGRÁFICAS  ............................................................................ 26</a:t>
            </a:r>
          </a:p>
        </p:txBody>
      </p:sp>
    </p:spTree>
    <p:extLst>
      <p:ext uri="{BB962C8B-B14F-4D97-AF65-F5344CB8AC3E}">
        <p14:creationId xmlns:p14="http://schemas.microsoft.com/office/powerpoint/2010/main" val="1185668118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355600" y="991341"/>
            <a:ext cx="4473576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/>
              <a:t>Comparativo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Comparativo  com dispositivo calibrado;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Dispositivo a ser comparado: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err="1">
                <a:solidFill>
                  <a:srgbClr val="386188"/>
                </a:solidFill>
              </a:rPr>
              <a:t>Texturômetro</a:t>
            </a:r>
            <a:r>
              <a:rPr lang="pt-BR" sz="1600" b="0">
                <a:solidFill>
                  <a:srgbClr val="386188"/>
                </a:solidFill>
              </a:rPr>
              <a:t> comercial(</a:t>
            </a:r>
            <a:r>
              <a:rPr lang="pt-BR" sz="1600" b="0" err="1">
                <a:solidFill>
                  <a:srgbClr val="386188"/>
                </a:solidFill>
              </a:rPr>
              <a:t>Ta.XTPlusC</a:t>
            </a:r>
            <a:r>
              <a:rPr lang="pt-BR" sz="1600" b="0">
                <a:solidFill>
                  <a:srgbClr val="386188"/>
                </a:solidFill>
              </a:rPr>
              <a:t>) utilizado no Instituto Mauá de Tecnologia (IMT).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Amostras dos ensaios (IMT):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2 Pães brancos;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1 Pão integral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/>
              <a:t>Amostras dos ensaios (IMT):</a:t>
            </a:r>
          </a:p>
          <a:p>
            <a:pPr lvl="1"/>
            <a:r>
              <a:rPr lang="pt-BR" sz="1600">
                <a:solidFill>
                  <a:schemeClr val="tx1"/>
                </a:solidFill>
                <a:highlight>
                  <a:srgbClr val="FFFF00"/>
                </a:highlight>
              </a:rPr>
              <a:t>ADD  Parâmetros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5444935" y="5708628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B4492E-D76B-6221-9434-FA3F19D9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9176" y="2697468"/>
            <a:ext cx="205481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4A3E96-3AD1-7750-6A34-B0E5D088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5175" y="2648506"/>
            <a:ext cx="1564639" cy="2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FDD9EF9-E6F8-1C6E-099B-C79B73BADB50}"/>
              </a:ext>
            </a:extLst>
          </p:cNvPr>
          <p:cNvSpPr txBox="1"/>
          <p:nvPr/>
        </p:nvSpPr>
        <p:spPr>
          <a:xfrm>
            <a:off x="5060363" y="5465744"/>
            <a:ext cx="20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a) Ensaios na FESA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9422A2-A057-9518-B3F1-967A4784A5CB}"/>
              </a:ext>
            </a:extLst>
          </p:cNvPr>
          <p:cNvSpPr txBox="1"/>
          <p:nvPr/>
        </p:nvSpPr>
        <p:spPr>
          <a:xfrm>
            <a:off x="7040239" y="5478768"/>
            <a:ext cx="20548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b) Ensaios no IMT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8F39E7-20E6-473C-B900-BADEF4145BD6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12840895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25744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A2F9DB55-F950-CA09-F0B3-51664E6D18A2}"/>
              </a:ext>
            </a:extLst>
          </p:cNvPr>
          <p:cNvSpPr txBox="1">
            <a:spLocks/>
          </p:cNvSpPr>
          <p:nvPr/>
        </p:nvSpPr>
        <p:spPr>
          <a:xfrm>
            <a:off x="422896" y="804693"/>
            <a:ext cx="5495304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/>
              <a:t>Comparativo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Armazenamento dos Pães: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Ensaios realizados ao longo de três dias consecutivos após armazenamento.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Análise Comparativa: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Seleção dos gráficos de curvas do IMT das amostras de pão branco 1 e 2 no dia 2, e pão branco no dia 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Sobreposição dos gráficos para análise comparativa.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Erro de 3,8% da dureza no mesmo valor de deformação (40%)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8E6BD8-4EF4-4543-B0CC-441D0A4460D0}"/>
              </a:ext>
            </a:extLst>
          </p:cNvPr>
          <p:cNvSpPr txBox="1"/>
          <p:nvPr/>
        </p:nvSpPr>
        <p:spPr>
          <a:xfrm>
            <a:off x="3560013" y="5802379"/>
            <a:ext cx="2023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FC251-726A-4F0A-8E83-5155C386671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22</a:t>
            </a:r>
          </a:p>
        </p:txBody>
      </p:sp>
      <p:pic>
        <p:nvPicPr>
          <p:cNvPr id="11" name="Imagem 10" descr="Gráfico&#10;&#10;Descrição gerada automaticamente">
            <a:extLst>
              <a:ext uri="{FF2B5EF4-FFF2-40B4-BE49-F238E27FC236}">
                <a16:creationId xmlns:a16="http://schemas.microsoft.com/office/drawing/2014/main" id="{DA4F2644-F6F7-441D-DC9E-1B66D30D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3" y="3600414"/>
            <a:ext cx="8425133" cy="2201965"/>
          </a:xfrm>
          <a:prstGeom prst="rect">
            <a:avLst/>
          </a:prstGeom>
        </p:spPr>
      </p:pic>
      <p:pic>
        <p:nvPicPr>
          <p:cNvPr id="12" name="Imagem 11" descr="Uma imagem contendo Gráfico&#10;&#10;Descrição gerada automaticamente">
            <a:extLst>
              <a:ext uri="{FF2B5EF4-FFF2-40B4-BE49-F238E27FC236}">
                <a16:creationId xmlns:a16="http://schemas.microsoft.com/office/drawing/2014/main" id="{11ABAF15-C244-7BFC-5179-FB93C468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48" y="1070233"/>
            <a:ext cx="3046778" cy="18538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CC906F1-C707-350D-8414-D6C0B6EF9F3C}"/>
              </a:ext>
            </a:extLst>
          </p:cNvPr>
          <p:cNvSpPr txBox="1"/>
          <p:nvPr/>
        </p:nvSpPr>
        <p:spPr>
          <a:xfrm>
            <a:off x="6257826" y="2846732"/>
            <a:ext cx="2023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</p:spTree>
    <p:extLst>
      <p:ext uri="{BB962C8B-B14F-4D97-AF65-F5344CB8AC3E}">
        <p14:creationId xmlns:p14="http://schemas.microsoft.com/office/powerpoint/2010/main" val="1548133399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8037438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/>
              <a:t>Verificação de Tendências</a:t>
            </a:r>
            <a:r>
              <a:rPr lang="pt-BR" sz="1800" b="1">
                <a:highlight>
                  <a:srgbClr val="FFFF00"/>
                </a:highlight>
              </a:rPr>
              <a:t>(TROCAR LEGENDA DO GRAFICO</a:t>
            </a:r>
            <a:r>
              <a:rPr lang="pt-BR" sz="1800" b="1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Novos testes realizados</a:t>
            </a:r>
            <a:endParaRPr lang="pt-BR" sz="1600" b="1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Período de 10 dias corridos;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  <a:latin typeface="Metropolis"/>
              </a:rPr>
              <a:t>Amostra de dois pães brancos, para duas condições diferentes, uma com embalagem fechada e outra aberta.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500" b="0">
              <a:solidFill>
                <a:srgbClr val="386188"/>
              </a:solidFill>
              <a:latin typeface="Metropoli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E9CAC0-FB0B-0D89-8ED3-8061672A5141}"/>
              </a:ext>
            </a:extLst>
          </p:cNvPr>
          <p:cNvSpPr txBox="1"/>
          <p:nvPr/>
        </p:nvSpPr>
        <p:spPr>
          <a:xfrm>
            <a:off x="2977703" y="6088994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Própria(2024).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E8E352-6BB0-45B5-AB44-70C927F00B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23</a:t>
            </a:r>
            <a:endParaRPr lang="pt-BR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60367C01-E5BA-CD48-1E41-ECA0CDED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97" y="2203635"/>
            <a:ext cx="6728605" cy="38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8470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405680" y="740682"/>
            <a:ext cx="7792216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  <a:latin typeface="Metropolis"/>
              </a:rPr>
              <a:t>Ao analisar, foi possível observar: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Características e Propriedades físicas alteradas: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</a:rPr>
              <a:t>Mudanças significativas  nos primeiros dias de avaliação em ambos os grupos.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Estabilidade em relação à Forma de Armazenamento: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Maior variação no pacote aberto em relação ao pacote fechado;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</a:rPr>
              <a:t>Tendência de diminuição contínua das propriedades físicas analisadas no armazenamento do pacote fechado.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highlight>
                  <a:srgbClr val="FFFF00"/>
                </a:highlight>
                <a:latin typeface="Metropolis"/>
              </a:rPr>
              <a:t>TROCAR IMAGEM e adicionar no slide anterior, eliminando esse.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C891FB-7645-421E-BB78-71413B139DD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24</a:t>
            </a:r>
          </a:p>
        </p:txBody>
      </p:sp>
      <p:pic>
        <p:nvPicPr>
          <p:cNvPr id="2" name="Imagem 1" descr="Uma imagem contendo no interior, garrafa, mesa, deitado&#10;&#10;Descrição gerada automaticamente">
            <a:extLst>
              <a:ext uri="{FF2B5EF4-FFF2-40B4-BE49-F238E27FC236}">
                <a16:creationId xmlns:a16="http://schemas.microsoft.com/office/drawing/2014/main" id="{85F3CC7E-20C3-E1D5-9CD8-70B8BB03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58" y="3287595"/>
            <a:ext cx="2631057" cy="236698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8942E9C-E0A7-4703-D7D4-3AFCCAF754D3}"/>
              </a:ext>
            </a:extLst>
          </p:cNvPr>
          <p:cNvSpPr txBox="1"/>
          <p:nvPr/>
        </p:nvSpPr>
        <p:spPr>
          <a:xfrm>
            <a:off x="523488" y="5644196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900673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95435" y="748947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318407"/>
            <a:ext cx="7251794" cy="422275"/>
          </a:xfrm>
        </p:spPr>
        <p:txBody>
          <a:bodyPr/>
          <a:lstStyle/>
          <a:p>
            <a:r>
              <a:rPr lang="pt-BR"/>
              <a:t>CONSIDERAÇÕES FINAIS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16F92195-E47D-4816-BDE8-042963A77613}"/>
              </a:ext>
            </a:extLst>
          </p:cNvPr>
          <p:cNvSpPr txBox="1">
            <a:spLocks/>
          </p:cNvSpPr>
          <p:nvPr/>
        </p:nvSpPr>
        <p:spPr>
          <a:xfrm>
            <a:off x="847836" y="884817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9145C1-33D6-4A03-A5F9-E68C272F99D3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25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6A28A7-2709-51B0-178B-9645F0C83083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7251794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Desenvolvimento do Texturômetro: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Capaz de realizar ensaios de compressão, tração e flexão.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Validação dos Dados: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Comparação com o texturômetro do IMT;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Veracidade dos dados da célula de carga comprovada.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Aplicabilidade: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Ensaios realizados ao longo de 10 dias;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Determinação da vida de prateleira por meio de análises físicas.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334A1E-8EDE-4229-259E-742A5C3FD7CD}"/>
              </a:ext>
            </a:extLst>
          </p:cNvPr>
          <p:cNvSpPr txBox="1"/>
          <p:nvPr/>
        </p:nvSpPr>
        <p:spPr>
          <a:xfrm>
            <a:off x="682734" y="3898509"/>
            <a:ext cx="386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ighlight>
                  <a:srgbClr val="FFFF00"/>
                </a:highlight>
              </a:rPr>
              <a:t>ADICIONAR IMAGENS (???)</a:t>
            </a:r>
          </a:p>
        </p:txBody>
      </p:sp>
    </p:spTree>
    <p:extLst>
      <p:ext uri="{BB962C8B-B14F-4D97-AF65-F5344CB8AC3E}">
        <p14:creationId xmlns:p14="http://schemas.microsoft.com/office/powerpoint/2010/main" val="4195487057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318407"/>
            <a:ext cx="7251794" cy="422275"/>
          </a:xfrm>
        </p:spPr>
        <p:txBody>
          <a:bodyPr/>
          <a:lstStyle/>
          <a:p>
            <a:r>
              <a:rPr lang="pt-BR"/>
              <a:t>CONSIDERAÇÕES FINAIS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16F92195-E47D-4816-BDE8-042963A77613}"/>
              </a:ext>
            </a:extLst>
          </p:cNvPr>
          <p:cNvSpPr txBox="1">
            <a:spLocks/>
          </p:cNvSpPr>
          <p:nvPr/>
        </p:nvSpPr>
        <p:spPr>
          <a:xfrm>
            <a:off x="847836" y="884817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9145C1-33D6-4A03-A5F9-E68C272F99D3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26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6A28A7-2709-51B0-178B-9645F0C83083}"/>
              </a:ext>
            </a:extLst>
          </p:cNvPr>
          <p:cNvSpPr txBox="1">
            <a:spLocks/>
          </p:cNvSpPr>
          <p:nvPr/>
        </p:nvSpPr>
        <p:spPr>
          <a:xfrm>
            <a:off x="393576" y="797024"/>
            <a:ext cx="7251794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>
                <a:solidFill>
                  <a:srgbClr val="386188"/>
                </a:solidFill>
              </a:rPr>
              <a:t>Melhorias Futuras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</a:rPr>
              <a:t>Tecnologia</a:t>
            </a:r>
            <a:r>
              <a:rPr lang="pt-BR" sz="130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Implementação de módulo Bluetooth;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Inclusão de banco de dados;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Sobreposição de gráficos.</a:t>
            </a:r>
            <a:endParaRPr lang="pt-BR" sz="1800" b="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</a:rPr>
              <a:t>Capacidades</a:t>
            </a:r>
            <a:r>
              <a:rPr lang="pt-BR" sz="230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Novos conjuntos de </a:t>
            </a:r>
            <a:r>
              <a:rPr lang="pt-BR" sz="1800" b="0" err="1">
                <a:solidFill>
                  <a:srgbClr val="386188"/>
                </a:solidFill>
                <a:latin typeface="Metropolis"/>
              </a:rPr>
              <a:t>probes</a:t>
            </a:r>
            <a:r>
              <a:rPr lang="pt-BR" sz="1800" b="0">
                <a:solidFill>
                  <a:srgbClr val="386188"/>
                </a:solidFill>
                <a:latin typeface="Metropolis"/>
              </a:rPr>
              <a:t> e células de carga;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Novos protocolos de ensaios;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Implementação de script de ensaios personalizados;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</a:rPr>
              <a:t>Design</a:t>
            </a:r>
            <a:r>
              <a:rPr lang="pt-BR" sz="130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Finalização da carenagem.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Troca de materiais por Aço inoxidável.  </a:t>
            </a:r>
            <a:endParaRPr lang="pt-BR" sz="1800" b="0">
              <a:solidFill>
                <a:srgbClr val="386188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5B748D-077F-4130-B929-9975E7A3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74" y="893082"/>
            <a:ext cx="1862667" cy="4616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40CCDA-0D7F-4766-954A-44AEE764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3" t="3874" r="25152" b="24367"/>
          <a:stretch/>
        </p:blipFill>
        <p:spPr>
          <a:xfrm>
            <a:off x="6451600" y="1808862"/>
            <a:ext cx="2298824" cy="279378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0ACC3D-04C5-4DD2-B4B9-77988AF6FC28}"/>
              </a:ext>
            </a:extLst>
          </p:cNvPr>
          <p:cNvSpPr txBox="1"/>
          <p:nvPr/>
        </p:nvSpPr>
        <p:spPr>
          <a:xfrm>
            <a:off x="6621044" y="1354723"/>
            <a:ext cx="2048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Bluetooth(2024)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B18755-B8D7-40EF-888B-1C2BF2EC4EA8}"/>
              </a:ext>
            </a:extLst>
          </p:cNvPr>
          <p:cNvSpPr txBox="1"/>
          <p:nvPr/>
        </p:nvSpPr>
        <p:spPr>
          <a:xfrm>
            <a:off x="6451600" y="4602648"/>
            <a:ext cx="229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A1741C-2CAD-F976-4871-8686E5070EB0}"/>
              </a:ext>
            </a:extLst>
          </p:cNvPr>
          <p:cNvSpPr txBox="1"/>
          <p:nvPr/>
        </p:nvSpPr>
        <p:spPr>
          <a:xfrm>
            <a:off x="294398" y="5459380"/>
            <a:ext cx="386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ighlight>
                  <a:srgbClr val="FFFF00"/>
                </a:highlight>
              </a:rPr>
              <a:t>MAIS IMAGENS E COMPLEMENTAR O ULTIMO TOPICO;</a:t>
            </a:r>
          </a:p>
        </p:txBody>
      </p:sp>
    </p:spTree>
    <p:extLst>
      <p:ext uri="{BB962C8B-B14F-4D97-AF65-F5344CB8AC3E}">
        <p14:creationId xmlns:p14="http://schemas.microsoft.com/office/powerpoint/2010/main" val="1017251356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466574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REFERENCIAS BIBLIOGRÁFICAS </a:t>
            </a:r>
            <a:endParaRPr lang="pt-BR"/>
          </a:p>
          <a:p>
            <a:endParaRPr lang="pt-BR"/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7251794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86188"/>
                </a:solidFill>
              </a:rPr>
              <a:t>STABLE MICRO SYSTEM</a:t>
            </a:r>
            <a:r>
              <a:rPr lang="en-US" b="1">
                <a:solidFill>
                  <a:srgbClr val="386188"/>
                </a:solidFill>
              </a:rPr>
              <a:t>. The Texture Analysis Applications Directory: materials &amp; products</a:t>
            </a:r>
            <a:r>
              <a:rPr lang="en-US">
                <a:solidFill>
                  <a:srgbClr val="386188"/>
                </a:solidFill>
              </a:rPr>
              <a:t>. </a:t>
            </a:r>
            <a:r>
              <a:rPr lang="en-US" err="1">
                <a:solidFill>
                  <a:srgbClr val="386188"/>
                </a:solidFill>
              </a:rPr>
              <a:t>Reino</a:t>
            </a:r>
            <a:r>
              <a:rPr lang="en-US">
                <a:solidFill>
                  <a:srgbClr val="386188"/>
                </a:solidFill>
              </a:rPr>
              <a:t> </a:t>
            </a:r>
            <a:r>
              <a:rPr lang="en-US" err="1">
                <a:solidFill>
                  <a:srgbClr val="386188"/>
                </a:solidFill>
              </a:rPr>
              <a:t>Unido</a:t>
            </a:r>
            <a:r>
              <a:rPr lang="en-US">
                <a:solidFill>
                  <a:srgbClr val="386188"/>
                </a:solidFill>
              </a:rPr>
              <a:t>: Stable Micro Systems, 2018.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FACETO, L. S. D. </a:t>
            </a:r>
            <a:r>
              <a:rPr lang="pt-BR" b="1">
                <a:solidFill>
                  <a:srgbClr val="386188"/>
                </a:solidFill>
              </a:rPr>
              <a:t>Correlação entre análise sensorial e instrumental de textura de cereais matinais expandidos e em formato de floco</a:t>
            </a:r>
            <a:r>
              <a:rPr lang="pt-BR">
                <a:solidFill>
                  <a:srgbClr val="386188"/>
                </a:solidFill>
              </a:rPr>
              <a:t>. 2019. 183f. Tese (Doutorado em Engenharia e Ciências de Alimentos) – Instituto de Biociências, Letras e Ciências Exatas, Universidade Estadual Paulista “</a:t>
            </a:r>
            <a:r>
              <a:rPr lang="pt-BR" err="1">
                <a:solidFill>
                  <a:srgbClr val="386188"/>
                </a:solidFill>
              </a:rPr>
              <a:t>Julio</a:t>
            </a:r>
            <a:r>
              <a:rPr lang="pt-BR">
                <a:solidFill>
                  <a:srgbClr val="386188"/>
                </a:solidFill>
              </a:rPr>
              <a:t> de Mesquita Filho”, São José do Rio Preto, 2019. Disponível em: https://repositorio.unesp.br/</a:t>
            </a:r>
            <a:r>
              <a:rPr lang="pt-BR" err="1">
                <a:solidFill>
                  <a:srgbClr val="386188"/>
                </a:solidFill>
              </a:rPr>
              <a:t>handle</a:t>
            </a:r>
            <a:r>
              <a:rPr lang="pt-BR">
                <a:solidFill>
                  <a:srgbClr val="386188"/>
                </a:solidFill>
              </a:rPr>
              <a:t>/11449/182084. Acesso em: 15 set. 2023.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86188"/>
                </a:solidFill>
              </a:rPr>
              <a:t>GUINÉ, Raquel P. F.. </a:t>
            </a:r>
            <a:r>
              <a:rPr lang="en-US" b="1">
                <a:solidFill>
                  <a:srgbClr val="386188"/>
                </a:solidFill>
              </a:rPr>
              <a:t>Effect of Chemical Pretreatments on the Physical Properties of Kiwi</a:t>
            </a:r>
            <a:r>
              <a:rPr lang="en-US">
                <a:solidFill>
                  <a:srgbClr val="386188"/>
                </a:solidFill>
              </a:rPr>
              <a:t>. International Journal Of Food Engineering. </a:t>
            </a:r>
            <a:r>
              <a:rPr lang="en-US" err="1">
                <a:solidFill>
                  <a:srgbClr val="386188"/>
                </a:solidFill>
              </a:rPr>
              <a:t>Viseu</a:t>
            </a:r>
            <a:r>
              <a:rPr lang="en-US">
                <a:solidFill>
                  <a:srgbClr val="386188"/>
                </a:solidFill>
              </a:rPr>
              <a:t>, p. 90-95. </a:t>
            </a:r>
            <a:r>
              <a:rPr lang="en-US" err="1">
                <a:solidFill>
                  <a:srgbClr val="386188"/>
                </a:solidFill>
              </a:rPr>
              <a:t>dez</a:t>
            </a:r>
            <a:r>
              <a:rPr lang="en-US">
                <a:solidFill>
                  <a:srgbClr val="386188"/>
                </a:solidFill>
              </a:rPr>
              <a:t>. 2016</a:t>
            </a:r>
            <a:endParaRPr lang="pt-BR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HTTPS://G1.GLOBO.COM. </a:t>
            </a:r>
            <a:r>
              <a:rPr lang="pt-BR" b="1">
                <a:solidFill>
                  <a:srgbClr val="386188"/>
                </a:solidFill>
              </a:rPr>
              <a:t>Dieta rica em carboidratos foi chave para inteligência humana, diz estudo</a:t>
            </a:r>
            <a:r>
              <a:rPr lang="pt-BR">
                <a:solidFill>
                  <a:srgbClr val="386188"/>
                </a:solidFill>
              </a:rPr>
              <a:t>.2015. Disponível em: https://g1.globo.com/</a:t>
            </a:r>
            <a:r>
              <a:rPr lang="pt-BR" err="1">
                <a:solidFill>
                  <a:srgbClr val="386188"/>
                </a:solidFill>
              </a:rPr>
              <a:t>ciencia</a:t>
            </a:r>
            <a:r>
              <a:rPr lang="pt-BR">
                <a:solidFill>
                  <a:srgbClr val="386188"/>
                </a:solidFill>
              </a:rPr>
              <a:t>-e-</a:t>
            </a:r>
            <a:r>
              <a:rPr lang="pt-BR" err="1">
                <a:solidFill>
                  <a:srgbClr val="386188"/>
                </a:solidFill>
              </a:rPr>
              <a:t>saude</a:t>
            </a:r>
            <a:r>
              <a:rPr lang="pt-BR">
                <a:solidFill>
                  <a:srgbClr val="386188"/>
                </a:solidFill>
              </a:rPr>
              <a:t>/noticia/2015/08/dieta-rica-em-carboidratos-foi-chave-para-inteligencia-humana-diz-estudo.html.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TEIXEIRA, Silvana. </a:t>
            </a:r>
            <a:r>
              <a:rPr lang="pt-BR" b="1">
                <a:solidFill>
                  <a:srgbClr val="386188"/>
                </a:solidFill>
              </a:rPr>
              <a:t>Segurança alimentar: conheça algumas formas de contaminação dos alimentos</a:t>
            </a:r>
            <a:r>
              <a:rPr lang="pt-BR">
                <a:solidFill>
                  <a:srgbClr val="386188"/>
                </a:solidFill>
              </a:rPr>
              <a:t>.2017. Disponível em: https://www.cpt.com.br/artigos/seguranca-alimentar-conheca-algumas-formas-de-contaminacao-dos-alimentos.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 G1.GLOBO.COM</a:t>
            </a:r>
            <a:r>
              <a:rPr lang="pt-BR" b="1">
                <a:solidFill>
                  <a:srgbClr val="386188"/>
                </a:solidFill>
              </a:rPr>
              <a:t>. Prazo de validade em vegetais frescos embalados não precisa ser mais informado por produtores, diz ministério</a:t>
            </a:r>
            <a:r>
              <a:rPr lang="pt-BR">
                <a:solidFill>
                  <a:srgbClr val="386188"/>
                </a:solidFill>
              </a:rPr>
              <a:t>. 2022. Disponível em: https://g1.globo.com/economia/</a:t>
            </a:r>
            <a:r>
              <a:rPr lang="pt-BR" err="1">
                <a:solidFill>
                  <a:srgbClr val="386188"/>
                </a:solidFill>
              </a:rPr>
              <a:t>agronegocios</a:t>
            </a:r>
            <a:r>
              <a:rPr lang="pt-BR">
                <a:solidFill>
                  <a:srgbClr val="386188"/>
                </a:solidFill>
              </a:rPr>
              <a:t>/noticia/2022/07/26/prazo-de-validade-em-vegetais-frescos-embalados-nao-precisa-ser-mais-informado-por-produtores-diz-ministerio.ghtml.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>
              <a:solidFill>
                <a:srgbClr val="386188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283407213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65891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REFERENCIAS BIBLIOGRÁFICAS </a:t>
            </a:r>
            <a:endParaRPr lang="pt-BR" b="0">
              <a:solidFill>
                <a:srgbClr val="000000"/>
              </a:solidFill>
              <a:latin typeface="Metropolis"/>
            </a:endParaRPr>
          </a:p>
          <a:p>
            <a:endParaRPr lang="pt-BR"/>
          </a:p>
          <a:p>
            <a:endParaRPr lang="pt-BR"/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538458" y="873460"/>
            <a:ext cx="7885094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  <a:latin typeface="Metropolis"/>
              </a:rPr>
              <a:t>MELO, Raquel Alvares da S. Soares de.</a:t>
            </a:r>
            <a:r>
              <a:rPr lang="pt-BR" b="1">
                <a:solidFill>
                  <a:srgbClr val="386188"/>
                </a:solidFill>
                <a:latin typeface="Metropolis"/>
              </a:rPr>
              <a:t> Certificação Internacional: O passaporte para exportação de alimentos</a:t>
            </a:r>
            <a:r>
              <a:rPr lang="pt-BR">
                <a:solidFill>
                  <a:srgbClr val="386188"/>
                </a:solidFill>
                <a:latin typeface="Metropolis"/>
              </a:rPr>
              <a:t>. Disponível em: https://www.verdeghaia.com.br/</a:t>
            </a:r>
            <a:r>
              <a:rPr lang="pt-BR" err="1">
                <a:solidFill>
                  <a:srgbClr val="386188"/>
                </a:solidFill>
                <a:latin typeface="Metropolis"/>
              </a:rPr>
              <a:t>certificacao</a:t>
            </a:r>
            <a:r>
              <a:rPr lang="pt-BR">
                <a:solidFill>
                  <a:srgbClr val="386188"/>
                </a:solidFill>
                <a:latin typeface="Metropolis"/>
              </a:rPr>
              <a:t>-</a:t>
            </a:r>
            <a:r>
              <a:rPr lang="pt-BR" err="1">
                <a:solidFill>
                  <a:srgbClr val="386188"/>
                </a:solidFill>
                <a:latin typeface="Metropolis"/>
              </a:rPr>
              <a:t>exportacao</a:t>
            </a:r>
            <a:r>
              <a:rPr lang="pt-BR">
                <a:solidFill>
                  <a:srgbClr val="386188"/>
                </a:solidFill>
                <a:latin typeface="Metropolis"/>
              </a:rPr>
              <a:t>-de-alimentos/. Acesso em: 18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  <a:latin typeface="Metropolis"/>
              </a:rPr>
              <a:t>ARBEX, Pedro. </a:t>
            </a:r>
            <a:r>
              <a:rPr lang="pt-BR" b="1">
                <a:solidFill>
                  <a:srgbClr val="386188"/>
                </a:solidFill>
                <a:latin typeface="Metropolis"/>
              </a:rPr>
              <a:t>A Marfrig parece barata — mas a dívida e os EUA jogam contra</a:t>
            </a:r>
            <a:r>
              <a:rPr lang="pt-BR">
                <a:solidFill>
                  <a:srgbClr val="386188"/>
                </a:solidFill>
                <a:latin typeface="Metropolis"/>
              </a:rPr>
              <a:t>. 2024. Disponível em: https://braziljournal.com/a-</a:t>
            </a:r>
            <a:r>
              <a:rPr lang="pt-BR" err="1">
                <a:solidFill>
                  <a:srgbClr val="386188"/>
                </a:solidFill>
                <a:latin typeface="Metropolis"/>
              </a:rPr>
              <a:t>marfrig</a:t>
            </a:r>
            <a:r>
              <a:rPr lang="pt-BR">
                <a:solidFill>
                  <a:srgbClr val="386188"/>
                </a:solidFill>
                <a:latin typeface="Metropolis"/>
              </a:rPr>
              <a:t>-parece-barata-mas-a-divida-e-os-</a:t>
            </a:r>
            <a:r>
              <a:rPr lang="pt-BR" err="1">
                <a:solidFill>
                  <a:srgbClr val="386188"/>
                </a:solidFill>
                <a:latin typeface="Metropolis"/>
              </a:rPr>
              <a:t>eua</a:t>
            </a:r>
            <a:r>
              <a:rPr lang="pt-BR">
                <a:solidFill>
                  <a:srgbClr val="386188"/>
                </a:solidFill>
                <a:latin typeface="Metropolis"/>
              </a:rPr>
              <a:t>-jogam-contra/.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  <a:latin typeface="Metropolis"/>
              </a:rPr>
              <a:t>HOLDINGS, </a:t>
            </a:r>
            <a:r>
              <a:rPr lang="pt-BR" b="1" err="1">
                <a:solidFill>
                  <a:srgbClr val="386188"/>
                </a:solidFill>
                <a:latin typeface="Metropolis"/>
              </a:rPr>
              <a:t>Lewisco</a:t>
            </a:r>
            <a:r>
              <a:rPr lang="pt-BR" b="1">
                <a:solidFill>
                  <a:srgbClr val="386188"/>
                </a:solidFill>
                <a:latin typeface="Metropolis"/>
              </a:rPr>
              <a:t>. </a:t>
            </a:r>
            <a:r>
              <a:rPr lang="pt-BR" b="1" err="1">
                <a:solidFill>
                  <a:srgbClr val="386188"/>
                </a:solidFill>
                <a:latin typeface="Metropolis"/>
              </a:rPr>
              <a:t>Liquidation</a:t>
            </a:r>
            <a:r>
              <a:rPr lang="pt-BR" b="1">
                <a:solidFill>
                  <a:srgbClr val="386188"/>
                </a:solidFill>
                <a:latin typeface="Metropolis"/>
              </a:rPr>
              <a:t> Food </a:t>
            </a:r>
            <a:r>
              <a:rPr lang="pt-BR" b="1" err="1">
                <a:solidFill>
                  <a:srgbClr val="386188"/>
                </a:solidFill>
                <a:latin typeface="Metropolis"/>
              </a:rPr>
              <a:t>Items</a:t>
            </a:r>
            <a:r>
              <a:rPr lang="pt-BR" b="1">
                <a:solidFill>
                  <a:srgbClr val="386188"/>
                </a:solidFill>
                <a:latin typeface="Metropolis"/>
              </a:rPr>
              <a:t>. </a:t>
            </a:r>
            <a:r>
              <a:rPr lang="pt-BR">
                <a:solidFill>
                  <a:srgbClr val="386188"/>
                </a:solidFill>
                <a:latin typeface="Metropolis"/>
              </a:rPr>
              <a:t>2024. Disponível em: https://www.lewiscoholdings.com/</a:t>
            </a:r>
            <a:r>
              <a:rPr lang="pt-BR" err="1">
                <a:solidFill>
                  <a:srgbClr val="386188"/>
                </a:solidFill>
                <a:latin typeface="Metropolis"/>
              </a:rPr>
              <a:t>resources</a:t>
            </a:r>
            <a:r>
              <a:rPr lang="pt-BR">
                <a:solidFill>
                  <a:srgbClr val="386188"/>
                </a:solidFill>
                <a:latin typeface="Metropolis"/>
              </a:rPr>
              <a:t>/liquidation-food-items.html.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STEIW, Leandro. </a:t>
            </a:r>
            <a:r>
              <a:rPr lang="pt-BR" b="1">
                <a:solidFill>
                  <a:srgbClr val="386188"/>
                </a:solidFill>
              </a:rPr>
              <a:t>Uma potência em alimentos</a:t>
            </a:r>
            <a:r>
              <a:rPr lang="pt-BR">
                <a:solidFill>
                  <a:srgbClr val="386188"/>
                </a:solidFill>
              </a:rPr>
              <a:t>.2023.Disponível em: https://veja.abril.com.br/brasil/uma-potencia-em-alimentos.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  <a:latin typeface="Metropolis"/>
              </a:rPr>
              <a:t> WICKBOLD. </a:t>
            </a:r>
            <a:r>
              <a:rPr lang="pt-BR" b="1">
                <a:solidFill>
                  <a:srgbClr val="386188"/>
                </a:solidFill>
                <a:latin typeface="Metropolis"/>
              </a:rPr>
              <a:t>Como armazenar pães e torradas? </a:t>
            </a:r>
            <a:r>
              <a:rPr lang="pt-BR">
                <a:solidFill>
                  <a:srgbClr val="386188"/>
                </a:solidFill>
                <a:latin typeface="Metropolis"/>
              </a:rPr>
              <a:t>2024. Disponível em: https://wickbold.com.br/como-armazenar-</a:t>
            </a:r>
            <a:r>
              <a:rPr lang="pt-BR" err="1">
                <a:solidFill>
                  <a:srgbClr val="386188"/>
                </a:solidFill>
                <a:latin typeface="Metropolis"/>
              </a:rPr>
              <a:t>paes</a:t>
            </a:r>
            <a:r>
              <a:rPr lang="pt-BR">
                <a:solidFill>
                  <a:srgbClr val="386188"/>
                </a:solidFill>
                <a:latin typeface="Metropolis"/>
              </a:rPr>
              <a:t>-e-torradas/.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  <a:latin typeface="Metropolis"/>
              </a:rPr>
              <a:t>BRX. </a:t>
            </a:r>
            <a:r>
              <a:rPr lang="pt-BR" b="1">
                <a:solidFill>
                  <a:srgbClr val="386188"/>
                </a:solidFill>
                <a:latin typeface="Metropolis"/>
              </a:rPr>
              <a:t>Células de Carga Z6 - HBM</a:t>
            </a:r>
            <a:r>
              <a:rPr lang="pt-BR">
                <a:solidFill>
                  <a:srgbClr val="386188"/>
                </a:solidFill>
                <a:latin typeface="Metropolis"/>
              </a:rPr>
              <a:t>. 2024. Disponível em: http://brxsistemas.com.br/</a:t>
            </a:r>
            <a:r>
              <a:rPr lang="pt-BR" err="1">
                <a:solidFill>
                  <a:srgbClr val="386188"/>
                </a:solidFill>
                <a:latin typeface="Metropolis"/>
              </a:rPr>
              <a:t>produtos.php?id</a:t>
            </a:r>
            <a:r>
              <a:rPr lang="pt-BR">
                <a:solidFill>
                  <a:srgbClr val="386188"/>
                </a:solidFill>
                <a:latin typeface="Metropolis"/>
              </a:rPr>
              <a:t>=20.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  <a:latin typeface="Metropolis"/>
              </a:rPr>
              <a:t>MARKETUP. </a:t>
            </a:r>
            <a:r>
              <a:rPr lang="pt-BR" b="1">
                <a:solidFill>
                  <a:srgbClr val="386188"/>
                </a:solidFill>
                <a:latin typeface="Metropolis"/>
              </a:rPr>
              <a:t>5 Dicas para fidelizar o seu cliente</a:t>
            </a:r>
            <a:r>
              <a:rPr lang="pt-BR">
                <a:solidFill>
                  <a:srgbClr val="386188"/>
                </a:solidFill>
                <a:latin typeface="Metropolis"/>
              </a:rPr>
              <a:t>. 2024.Disponível em: https://marketup.com/blog/5-dicas-para-fidelizar-o-seu-cliente/. Acesso em: 20 maio 2024.</a:t>
            </a:r>
            <a:endParaRPr lang="pt-BR">
              <a:solidFill>
                <a:srgbClr val="386188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28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44155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72089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64508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098C66-9693-E170-4534-93EB577E116C}"/>
              </a:ext>
            </a:extLst>
          </p:cNvPr>
          <p:cNvSpPr txBox="1"/>
          <p:nvPr/>
        </p:nvSpPr>
        <p:spPr>
          <a:xfrm>
            <a:off x="473734" y="1022531"/>
            <a:ext cx="4231748" cy="41934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500" b="1">
                <a:solidFill>
                  <a:srgbClr val="386188"/>
                </a:solidFill>
                <a:latin typeface="+mj-lt"/>
              </a:rPr>
              <a:t>Indústria de Alimentos</a:t>
            </a:r>
          </a:p>
          <a:p>
            <a:pPr algn="just"/>
            <a:endParaRPr lang="pt-BR" sz="160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Setor possui posição de destaque na economia nacional;</a:t>
            </a:r>
            <a:endParaRPr lang="pt-BR" sz="2000">
              <a:solidFill>
                <a:srgbClr val="386188"/>
              </a:solidFill>
            </a:endParaRPr>
          </a:p>
          <a:p>
            <a:pPr marL="214313" indent="-214313" algn="just">
              <a:buFont typeface="Arial"/>
              <a:buChar char="•"/>
            </a:pPr>
            <a:endParaRPr lang="pt-BR" sz="200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Brasil é um dos principais players globais em exportação de produtos alimentícios;</a:t>
            </a:r>
          </a:p>
          <a:p>
            <a:pPr algn="just"/>
            <a:endParaRPr lang="pt-BR" sz="200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Aumento da população mundial demanda mais produtos industrializados.</a:t>
            </a:r>
          </a:p>
          <a:p>
            <a:pPr marL="214313" indent="-214313" algn="just">
              <a:buFont typeface="Arial"/>
              <a:buChar char="•"/>
            </a:pPr>
            <a:endParaRPr lang="pt-BR" sz="1350">
              <a:solidFill>
                <a:schemeClr val="tx2"/>
              </a:solidFill>
              <a:cs typeface="Arial"/>
            </a:endParaRPr>
          </a:p>
          <a:p>
            <a:pPr algn="just"/>
            <a:endParaRPr lang="pt-BR" sz="1350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AABA4C-F859-889F-2D88-2782F09A83D0}"/>
              </a:ext>
            </a:extLst>
          </p:cNvPr>
          <p:cNvSpPr txBox="1"/>
          <p:nvPr/>
        </p:nvSpPr>
        <p:spPr>
          <a:xfrm>
            <a:off x="6208079" y="5470373"/>
            <a:ext cx="2828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386188"/>
                </a:solidFill>
              </a:rPr>
              <a:t>fonte: Melo (2018)</a:t>
            </a:r>
          </a:p>
        </p:txBody>
      </p:sp>
      <p:pic>
        <p:nvPicPr>
          <p:cNvPr id="8" name="Picture 2" descr="Certificação Internacional: O passaporte para exportação de alimentos">
            <a:extLst>
              <a:ext uri="{FF2B5EF4-FFF2-40B4-BE49-F238E27FC236}">
                <a16:creationId xmlns:a16="http://schemas.microsoft.com/office/drawing/2014/main" id="{20108468-5E39-8343-5A7F-58B16DCD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67" y="3654326"/>
            <a:ext cx="3927954" cy="18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</a:t>
            </a:r>
          </a:p>
        </p:txBody>
      </p:sp>
      <p:pic>
        <p:nvPicPr>
          <p:cNvPr id="5122" name="Picture 2" descr="Eficiência no campo">
            <a:extLst>
              <a:ext uri="{FF2B5EF4-FFF2-40B4-BE49-F238E27FC236}">
                <a16:creationId xmlns:a16="http://schemas.microsoft.com/office/drawing/2014/main" id="{52656650-370A-5793-8128-6BD3B62C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94" y="1036199"/>
            <a:ext cx="36741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0CB7090-B8B2-B4BB-EA99-3CA3676C5D02}"/>
              </a:ext>
            </a:extLst>
          </p:cNvPr>
          <p:cNvSpPr txBox="1"/>
          <p:nvPr/>
        </p:nvSpPr>
        <p:spPr>
          <a:xfrm>
            <a:off x="5973618" y="3251896"/>
            <a:ext cx="2828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386188"/>
                </a:solidFill>
              </a:rPr>
              <a:t>fonte: </a:t>
            </a:r>
            <a:r>
              <a:rPr lang="pt-BR" sz="1600" err="1">
                <a:solidFill>
                  <a:srgbClr val="386188"/>
                </a:solidFill>
              </a:rPr>
              <a:t>Steiw</a:t>
            </a:r>
            <a:r>
              <a:rPr lang="pt-BR" sz="1600">
                <a:solidFill>
                  <a:srgbClr val="386188"/>
                </a:solidFill>
              </a:rPr>
              <a:t> (2023)</a:t>
            </a:r>
          </a:p>
        </p:txBody>
      </p:sp>
    </p:spTree>
    <p:extLst>
      <p:ext uri="{BB962C8B-B14F-4D97-AF65-F5344CB8AC3E}">
        <p14:creationId xmlns:p14="http://schemas.microsoft.com/office/powerpoint/2010/main" val="1930966957"/>
      </p:ext>
    </p:extLst>
  </p:cSld>
  <p:clrMapOvr>
    <a:masterClrMapping/>
  </p:clrMapOvr>
  <p:transition>
    <p:wipe/>
  </p:transition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3DF7EF-C574-72EA-D0E0-56ADB1B16E8E}"/>
              </a:ext>
            </a:extLst>
          </p:cNvPr>
          <p:cNvSpPr txBox="1"/>
          <p:nvPr/>
        </p:nvSpPr>
        <p:spPr>
          <a:xfrm>
            <a:off x="457731" y="1049801"/>
            <a:ext cx="533346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600" b="1">
                <a:solidFill>
                  <a:srgbClr val="386188"/>
                </a:solidFill>
                <a:latin typeface="Metropolis "/>
              </a:rPr>
              <a:t>Alimentos e Qualidade</a:t>
            </a:r>
          </a:p>
          <a:p>
            <a:pPr marL="214313" indent="-214313" algn="just">
              <a:buFont typeface="Arial"/>
              <a:buChar char="•"/>
            </a:pPr>
            <a:endParaRPr lang="pt-BR" sz="1350">
              <a:solidFill>
                <a:srgbClr val="386188"/>
              </a:solidFill>
              <a:cs typeface="Arial"/>
            </a:endParaRPr>
          </a:p>
          <a:p>
            <a:pPr marL="213995" indent="-213995" algn="just">
              <a:buFont typeface="Arial"/>
              <a:buChar char="•"/>
            </a:pPr>
            <a:r>
              <a:rPr lang="pt-BR" sz="2400">
                <a:solidFill>
                  <a:srgbClr val="386188"/>
                </a:solidFill>
                <a:cs typeface="Arial"/>
              </a:rPr>
              <a:t>Competitividade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Nutrição, desenvolvimento e melhoria continua de produtos;</a:t>
            </a:r>
          </a:p>
          <a:p>
            <a:pPr marL="213995" indent="-213995" algn="just">
              <a:buFont typeface="Arial"/>
              <a:buChar char="•"/>
            </a:pPr>
            <a:r>
              <a:rPr lang="pt-BR" sz="2400">
                <a:solidFill>
                  <a:srgbClr val="386188"/>
                </a:solidFill>
                <a:cs typeface="Arial"/>
              </a:rPr>
              <a:t>Aceitação do consumidor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Sabor, aroma, textura;</a:t>
            </a:r>
          </a:p>
          <a:p>
            <a:pPr marL="213995" indent="-213995" algn="just">
              <a:buFont typeface="Arial"/>
              <a:buChar char="•"/>
            </a:pPr>
            <a:r>
              <a:rPr lang="pt-BR" sz="2400">
                <a:solidFill>
                  <a:srgbClr val="386188"/>
                </a:solidFill>
                <a:cs typeface="Arial"/>
              </a:rPr>
              <a:t>Segurança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Anvisa, MAPA;</a:t>
            </a:r>
          </a:p>
          <a:p>
            <a:pPr marL="213995" indent="-213995" algn="just">
              <a:buFont typeface="Arial"/>
              <a:buChar char="•"/>
            </a:pPr>
            <a:r>
              <a:rPr lang="pt-BR" sz="2400">
                <a:solidFill>
                  <a:srgbClr val="386188"/>
                </a:solidFill>
                <a:cs typeface="Arial"/>
              </a:rPr>
              <a:t>Duração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Degradação, mudanças sensoriais.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B4BF8CF-2A93-2208-6E95-2AAFAF5EC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26" y="5134440"/>
            <a:ext cx="2743425" cy="42675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270117-6B31-FF63-5272-FB0FC6FBB351}"/>
              </a:ext>
            </a:extLst>
          </p:cNvPr>
          <p:cNvSpPr txBox="1"/>
          <p:nvPr/>
        </p:nvSpPr>
        <p:spPr>
          <a:xfrm>
            <a:off x="6592972" y="5680709"/>
            <a:ext cx="274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386188"/>
                </a:solidFill>
              </a:rPr>
              <a:t>Fonte: Anvisa(2024)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E307C2A-481E-9CF0-F2BD-9A53434D2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51" y="1294555"/>
            <a:ext cx="2120040" cy="151155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331BF1-AC5D-66B4-75D0-974CEC6218A9}"/>
              </a:ext>
            </a:extLst>
          </p:cNvPr>
          <p:cNvSpPr txBox="1"/>
          <p:nvPr/>
        </p:nvSpPr>
        <p:spPr>
          <a:xfrm>
            <a:off x="6601390" y="2814676"/>
            <a:ext cx="184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Lewisco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836258-E426-C296-AA28-26CCB5675D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14" y="3467194"/>
            <a:ext cx="2323714" cy="12479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284B399-9C51-DB2F-EE0C-ADA87FCCF152}"/>
              </a:ext>
            </a:extLst>
          </p:cNvPr>
          <p:cNvSpPr txBox="1"/>
          <p:nvPr/>
        </p:nvSpPr>
        <p:spPr>
          <a:xfrm>
            <a:off x="6465972" y="4757548"/>
            <a:ext cx="336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Brazil</a:t>
            </a:r>
            <a:r>
              <a:rPr lang="pt-BR" sz="1400">
                <a:solidFill>
                  <a:srgbClr val="386188"/>
                </a:solidFill>
              </a:rPr>
              <a:t> </a:t>
            </a:r>
            <a:r>
              <a:rPr lang="pt-BR" sz="1400" err="1">
                <a:solidFill>
                  <a:srgbClr val="386188"/>
                </a:solidFill>
              </a:rPr>
              <a:t>Journal</a:t>
            </a:r>
            <a:r>
              <a:rPr lang="pt-BR" sz="1400">
                <a:solidFill>
                  <a:srgbClr val="386188"/>
                </a:solidFill>
              </a:rPr>
              <a:t> (2024)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B156584E-CFAD-3F5A-2320-5EE04E4F6D59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E0D05B-E1DD-4E20-B3BB-BA93924B15E7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8487510"/>
      </p:ext>
    </p:extLst>
  </p:cSld>
  <p:clrMapOvr>
    <a:masterClrMapping/>
  </p:clrMapOvr>
  <p:transition>
    <p:wipe/>
  </p:transition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C42386-3EB1-7A84-ECE4-9646F390E245}"/>
              </a:ext>
            </a:extLst>
          </p:cNvPr>
          <p:cNvSpPr txBox="1"/>
          <p:nvPr/>
        </p:nvSpPr>
        <p:spPr>
          <a:xfrm>
            <a:off x="6454425" y="3120585"/>
            <a:ext cx="185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Tavares(2022) 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6384BE3E-8F58-BFC2-AFF0-07D9BEC3B35A}"/>
              </a:ext>
            </a:extLst>
          </p:cNvPr>
          <p:cNvSpPr txBox="1">
            <a:spLocks/>
          </p:cNvSpPr>
          <p:nvPr/>
        </p:nvSpPr>
        <p:spPr>
          <a:xfrm>
            <a:off x="368300" y="884904"/>
            <a:ext cx="5418174" cy="19032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500" b="1">
                <a:solidFill>
                  <a:srgbClr val="386188"/>
                </a:solidFill>
              </a:rPr>
              <a:t>Problemática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386188"/>
                </a:solidFill>
              </a:rPr>
              <a:t>Tempo de Prateleira;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386188"/>
                </a:solidFill>
              </a:rPr>
              <a:t>Mudanças físicas durante o Armazenamento;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b="0">
              <a:solidFill>
                <a:srgbClr val="386188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20DA6-4E65-EF64-FA88-370410E82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54" y="956777"/>
            <a:ext cx="3216739" cy="2134745"/>
          </a:xfrm>
          <a:prstGeom prst="rect">
            <a:avLst/>
          </a:prstGeom>
        </p:spPr>
      </p:pic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946103" y="358194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F82E00-0071-4E42-9492-B9704633C12A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5</a:t>
            </a:r>
          </a:p>
        </p:txBody>
      </p:sp>
      <p:sp>
        <p:nvSpPr>
          <p:cNvPr id="7" name="Espaço Reservado para Texto 6"/>
          <p:cNvSpPr txBox="1">
            <a:spLocks/>
          </p:cNvSpPr>
          <p:nvPr/>
        </p:nvSpPr>
        <p:spPr>
          <a:xfrm>
            <a:off x="486079" y="2788170"/>
            <a:ext cx="5047775" cy="2683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500" b="1">
                <a:latin typeface="Metropolis"/>
              </a:rPr>
              <a:t>Justificativa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Impacto das análises instrumentais;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Relevância do tempo de prateleira;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Evitar prejuízos de imagem;</a:t>
            </a:r>
          </a:p>
          <a:p>
            <a:pPr algn="just"/>
            <a:endParaRPr lang="pt-BR" sz="2400">
              <a:latin typeface="Metropoli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>
              <a:latin typeface="Metropoli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8402A9-23D5-662C-E5EE-0BBC66A1D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r="9988"/>
          <a:stretch/>
        </p:blipFill>
        <p:spPr bwMode="auto">
          <a:xfrm>
            <a:off x="5651633" y="3534366"/>
            <a:ext cx="3216739" cy="210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3A8CF9-DF3A-683F-B023-9BC25C0C4EB6}"/>
              </a:ext>
            </a:extLst>
          </p:cNvPr>
          <p:cNvSpPr txBox="1"/>
          <p:nvPr/>
        </p:nvSpPr>
        <p:spPr>
          <a:xfrm>
            <a:off x="6336094" y="5720847"/>
            <a:ext cx="20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  <a:latin typeface="Metropolis "/>
              </a:rPr>
              <a:t>Fonte: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 </a:t>
            </a:r>
            <a:r>
              <a:rPr lang="pt-BR" sz="1400" b="0" i="0" err="1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Marketup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(2024).</a:t>
            </a:r>
            <a:endParaRPr lang="pt-BR" sz="1400">
              <a:solidFill>
                <a:srgbClr val="386188"/>
              </a:solidFill>
              <a:latin typeface="Metropolis "/>
            </a:endParaRPr>
          </a:p>
        </p:txBody>
      </p:sp>
    </p:spTree>
    <p:extLst>
      <p:ext uri="{BB962C8B-B14F-4D97-AF65-F5344CB8AC3E}">
        <p14:creationId xmlns:p14="http://schemas.microsoft.com/office/powerpoint/2010/main" val="1869516614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514348" y="926471"/>
            <a:ext cx="5657233" cy="4703670"/>
          </a:xfrm>
        </p:spPr>
        <p:txBody>
          <a:bodyPr lIns="91440" tIns="45720" rIns="91440" bIns="4572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b="1">
                <a:solidFill>
                  <a:srgbClr val="386188"/>
                </a:solidFill>
                <a:latin typeface="Metropolis"/>
              </a:rPr>
              <a:t>Objetivo Geral: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Desenvolver um texturômetro de baixo custo para avaliar a qualidade dos alimentos e suas mudanças físicas.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>
              <a:solidFill>
                <a:srgbClr val="386188"/>
              </a:solidFill>
              <a:latin typeface="Metropoli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b="1">
                <a:solidFill>
                  <a:srgbClr val="386188"/>
                </a:solidFill>
                <a:latin typeface="Metropolis"/>
              </a:rPr>
              <a:t>Objetivos Específicos: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Flexibilidade e ensaios;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Fácil manutenção de hardware e software;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Equipamento seja portátil;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Comparar os resultados com equipamento certificado;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Custo de desenvolvimento menor que R$50.000,00 .</a:t>
            </a:r>
            <a:endParaRPr lang="pt-BR" sz="2000">
              <a:solidFill>
                <a:srgbClr val="386188"/>
              </a:solidFill>
              <a:latin typeface="Metropolis"/>
            </a:endParaRPr>
          </a:p>
        </p:txBody>
      </p:sp>
      <p:pic>
        <p:nvPicPr>
          <p:cNvPr id="2050" name="Picture 2" descr="Extralab - Análise de textura - um guia para iniciantes">
            <a:extLst>
              <a:ext uri="{FF2B5EF4-FFF2-40B4-BE49-F238E27FC236}">
                <a16:creationId xmlns:a16="http://schemas.microsoft.com/office/drawing/2014/main" id="{A144F601-A22A-FCEC-D7BC-4A9D3391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81" y="3590389"/>
            <a:ext cx="2545838" cy="16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88950F-8CBD-BBA6-B2B5-CD1E52EDAADB}"/>
              </a:ext>
            </a:extLst>
          </p:cNvPr>
          <p:cNvSpPr txBox="1"/>
          <p:nvPr/>
        </p:nvSpPr>
        <p:spPr>
          <a:xfrm>
            <a:off x="6649370" y="5322364"/>
            <a:ext cx="227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err="1">
                <a:solidFill>
                  <a:srgbClr val="386188"/>
                </a:solidFill>
              </a:rPr>
              <a:t>Fonte:ExtraLab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6A73D824-CBB8-455F-2E41-A19F653317F7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OBJETIVO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C1002B-9E38-4356-B556-EEE83D41E16C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6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FC8628-2E1A-6FA5-9C8A-8A04BCDBE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" t="4617" r="2841" b="4722"/>
          <a:stretch/>
        </p:blipFill>
        <p:spPr>
          <a:xfrm>
            <a:off x="6229349" y="2463801"/>
            <a:ext cx="2330451" cy="10736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1019B74-E38C-F81E-1399-74BAC50BD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" t="4641" r="2841" b="3974"/>
          <a:stretch/>
        </p:blipFill>
        <p:spPr>
          <a:xfrm>
            <a:off x="6229350" y="1282700"/>
            <a:ext cx="233045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41249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REFERENCIAL TEÓRICO 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65468" y="765092"/>
            <a:ext cx="5979021" cy="5475355"/>
          </a:xfrm>
        </p:spPr>
        <p:txBody>
          <a:bodyPr lIns="91440" tIns="45720" rIns="91440" bIns="45720" anchor="t"/>
          <a:lstStyle/>
          <a:p>
            <a:pPr algn="just"/>
            <a:r>
              <a:rPr lang="pt-BR" sz="2500" b="1">
                <a:solidFill>
                  <a:srgbClr val="386188"/>
                </a:solidFill>
                <a:latin typeface="Metropolis" panose="00000500000000000000"/>
              </a:rPr>
              <a:t>Texturômetro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Funcionamento semelhante a </a:t>
            </a:r>
            <a:r>
              <a:rPr lang="pt-BR" sz="200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máquina universal de ensaios mecânicos;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Instrumento</a:t>
            </a:r>
            <a:r>
              <a:rPr lang="pt-BR" sz="2000" b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 utilizado para adquirir informações sobre as propriedades essenciais dos materiais quando submetidos a condições específicas de esforços, podendo ser ensaios de:</a:t>
            </a:r>
            <a:endParaRPr lang="pt-BR" sz="2000">
              <a:cs typeface="Times New Roman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</a:rPr>
              <a:t>Tração;</a:t>
            </a:r>
            <a:endParaRPr lang="pt-BR" sz="200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</a:rPr>
              <a:t>Compressão;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</a:rPr>
              <a:t>Flexão;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BFEBA2-8CC9-C2E5-0FB4-9988A67914CE}"/>
              </a:ext>
            </a:extLst>
          </p:cNvPr>
          <p:cNvSpPr txBox="1"/>
          <p:nvPr/>
        </p:nvSpPr>
        <p:spPr>
          <a:xfrm>
            <a:off x="6344489" y="5591017"/>
            <a:ext cx="279951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34F136-F733-2908-A2D2-BFBCBA461B4D}"/>
              </a:ext>
            </a:extLst>
          </p:cNvPr>
          <p:cNvSpPr txBox="1"/>
          <p:nvPr/>
        </p:nvSpPr>
        <p:spPr>
          <a:xfrm>
            <a:off x="365468" y="4064843"/>
            <a:ext cx="622771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  <a:latin typeface="Metropolis" panose="00000500000000000000"/>
              </a:rPr>
              <a:t>Amplamente utilizado na indústria alimentícia, farmacêutica, </a:t>
            </a:r>
            <a:r>
              <a:rPr lang="pt-BR" sz="2000" err="1">
                <a:solidFill>
                  <a:srgbClr val="386188"/>
                </a:solidFill>
                <a:latin typeface="Metropolis" panose="00000500000000000000"/>
              </a:rPr>
              <a:t>fisico-química</a:t>
            </a:r>
            <a:r>
              <a:rPr lang="pt-BR" sz="2000">
                <a:solidFill>
                  <a:srgbClr val="386188"/>
                </a:solidFill>
                <a:latin typeface="Metropolis" panose="00000500000000000000"/>
              </a:rPr>
              <a:t>, cosméticos, embalagens, etc.</a:t>
            </a:r>
            <a:endParaRPr lang="pt-BR" sz="200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8908B7-11C2-D753-FEA5-145F471B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85" y="2765544"/>
            <a:ext cx="2119708" cy="282784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95B8C1-F36C-4633-3808-EC38DB618B22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6037272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15250" y="721185"/>
            <a:ext cx="6351845" cy="4115254"/>
          </a:xfrm>
        </p:spPr>
        <p:txBody>
          <a:bodyPr/>
          <a:lstStyle/>
          <a:p>
            <a:pPr algn="just"/>
            <a:r>
              <a:rPr lang="pt-BR" sz="2200" b="1" err="1">
                <a:solidFill>
                  <a:srgbClr val="386188"/>
                </a:solidFill>
                <a:latin typeface="Metropolis "/>
              </a:rPr>
              <a:t>Texturômetro</a:t>
            </a:r>
            <a:endParaRPr lang="pt-BR" sz="2200" b="1">
              <a:solidFill>
                <a:srgbClr val="386188"/>
              </a:solidFill>
              <a:latin typeface="Metropolis 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  <a:effectLst/>
                <a:latin typeface="Metropolis "/>
                <a:ea typeface="Times New Roman" panose="02020603050405020304" pitchFamily="18" charset="0"/>
              </a:rPr>
              <a:t>Benchmarking sobre os modelos comerciais atuais:</a:t>
            </a:r>
            <a:endParaRPr lang="pt-BR" sz="2000">
              <a:solidFill>
                <a:srgbClr val="386188"/>
              </a:solidFill>
              <a:latin typeface="Metropolis 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D6EDA4-981D-8768-06B1-09633F5E609F}"/>
              </a:ext>
            </a:extLst>
          </p:cNvPr>
          <p:cNvSpPr txBox="1"/>
          <p:nvPr/>
        </p:nvSpPr>
        <p:spPr>
          <a:xfrm>
            <a:off x="3131205" y="6092792"/>
            <a:ext cx="288159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>
                <a:solidFill>
                  <a:srgbClr val="386188"/>
                </a:solidFill>
              </a:rPr>
              <a:t>Fonte: Compilação do autor (2024)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99F7062-F27D-42A1-953F-8B951E909A05}"/>
              </a:ext>
            </a:extLst>
          </p:cNvPr>
          <p:cNvSpPr txBox="1"/>
          <p:nvPr/>
        </p:nvSpPr>
        <p:spPr>
          <a:xfrm>
            <a:off x="6965244" y="347587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8</a:t>
            </a:r>
            <a:endParaRPr lang="pt-BR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944C1666-9260-CF83-9359-C2E94702B91B}"/>
              </a:ext>
            </a:extLst>
          </p:cNvPr>
          <p:cNvSpPr txBox="1">
            <a:spLocks/>
          </p:cNvSpPr>
          <p:nvPr/>
        </p:nvSpPr>
        <p:spPr>
          <a:xfrm>
            <a:off x="1122504" y="316759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REFERENCIAL TEÓRICO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17C41C-931C-1B11-EA23-684ABC3E2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82" y="1481587"/>
            <a:ext cx="5957191" cy="45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9526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REFERENCIAL TEÓRICO 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796802" cy="1216438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>
                <a:latin typeface="Metropolis" panose="00000500000000000000"/>
              </a:rPr>
              <a:t>Analise de Perfil de Textura (TPA)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Método de dupla compressão (Simulação de mordida);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Com um único teste, é possivel adquirir diversas propriedades físicas.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3000">
              <a:solidFill>
                <a:srgbClr val="386188"/>
              </a:solidFill>
              <a:latin typeface="Metropolis" panose="00000500000000000000"/>
            </a:endParaRPr>
          </a:p>
          <a:p>
            <a:pPr algn="just"/>
            <a:r>
              <a:rPr lang="pt-BR" sz="2000">
                <a:latin typeface="Metropolis" panose="00000500000000000000"/>
              </a:rPr>
              <a:t>	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Picture 1899551797">
            <a:extLst>
              <a:ext uri="{FF2B5EF4-FFF2-40B4-BE49-F238E27FC236}">
                <a16:creationId xmlns:a16="http://schemas.microsoft.com/office/drawing/2014/main" id="{6987C339-C2DA-A11C-0882-74B52C32D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33" y="2267420"/>
            <a:ext cx="7108534" cy="383651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B0894AA-3137-55F3-A4C1-9381D6F72558}"/>
              </a:ext>
            </a:extLst>
          </p:cNvPr>
          <p:cNvSpPr txBox="1"/>
          <p:nvPr/>
        </p:nvSpPr>
        <p:spPr>
          <a:xfrm>
            <a:off x="3444336" y="6103937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adaptado de Guiné (2016).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CB61F7-EEFB-4F5E-B5D9-3FBA44B891A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0974536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s">
      <a:majorFont>
        <a:latin typeface="Metropolis Black"/>
        <a:ea typeface=""/>
        <a:cs typeface=""/>
      </a:majorFont>
      <a:minorFont>
        <a:latin typeface="Metropolis Medium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cedimento_x0020_Relacionado xmlns="ce03834f-a579-4ecb-b47e-e136bae11e47">
      <Value>631</Value>
    </Procedimento_x0020_Relacionado>
    <Processo xmlns="ce03834f-a579-4ecb-b47e-e136bae11e47">55</Processo>
    <C_x00f3_digo xmlns="ce03834f-a579-4ecb-b47e-e136bae11e47">FSA - FTT12</C_x00f3_digo>
    <Revis_x00e3_o xmlns="ce03834f-a579-4ecb-b47e-e136bae11e47">3</Revis_x00e3_o>
    <Diretoria_x0020_Respons_x00e1_vel xmlns="ce03834f-a579-4ecb-b47e-e136bae11e47">2</Diretoria_x0020_Respons_x00e1_vel>
    <SharedWithUsers xmlns="948e1b9c-bee8-44de-8cc6-706e5b780eae">
      <UserInfo>
        <DisplayName>Andrea Firmino de Sá</DisplayName>
        <AccountId>898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sTATUS xmlns="ce03834f-a579-4ecb-b47e-e136bae11e47">Ativo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1F864CA035244EB7F6E6B9CAD39DD8" ma:contentTypeVersion="29" ma:contentTypeDescription="Crie um novo documento." ma:contentTypeScope="" ma:versionID="98839a2138108a1da3ff0c0dd805dbd2">
  <xsd:schema xmlns:xsd="http://www.w3.org/2001/XMLSchema" xmlns:xs="http://www.w3.org/2001/XMLSchema" xmlns:p="http://schemas.microsoft.com/office/2006/metadata/properties" xmlns:ns1="http://schemas.microsoft.com/sharepoint/v3" xmlns:ns2="ce03834f-a579-4ecb-b47e-e136bae11e47" xmlns:ns3="948e1b9c-bee8-44de-8cc6-706e5b780eae" xmlns:ns4="feadaf30-646e-4180-8499-c12b20b15a5f" targetNamespace="http://schemas.microsoft.com/office/2006/metadata/properties" ma:root="true" ma:fieldsID="2f1c950916aedd9f0f9f5beae52b629b" ns1:_="" ns2:_="" ns3:_="" ns4:_="">
    <xsd:import namespace="http://schemas.microsoft.com/sharepoint/v3"/>
    <xsd:import namespace="ce03834f-a579-4ecb-b47e-e136bae11e47"/>
    <xsd:import namespace="948e1b9c-bee8-44de-8cc6-706e5b780eae"/>
    <xsd:import namespace="feadaf30-646e-4180-8499-c12b20b15a5f"/>
    <xsd:element name="properties">
      <xsd:complexType>
        <xsd:sequence>
          <xsd:element name="documentManagement">
            <xsd:complexType>
              <xsd:all>
                <xsd:element ref="ns2:C_x00f3_digo"/>
                <xsd:element ref="ns2:Processo"/>
                <xsd:element ref="ns2:Procedimento_x0020_Relacionado" minOccurs="0"/>
                <xsd:element ref="ns2:Revis_x00e3_o"/>
                <xsd:element ref="ns2:Diretoria_x0020_Respons_x00e1_vel"/>
                <xsd:element ref="ns3:SharedWithUsers" minOccurs="0"/>
                <xsd:element ref="ns3:SharingHintHash" minOccurs="0"/>
                <xsd:element ref="ns3:SharedWithDetails" minOccurs="0"/>
                <xsd:element ref="ns4:LastSharedByUser" minOccurs="0"/>
                <xsd:element ref="ns4:LastSharedByTime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03834f-a579-4ecb-b47e-e136bae11e47" elementFormDefault="qualified">
    <xsd:import namespace="http://schemas.microsoft.com/office/2006/documentManagement/types"/>
    <xsd:import namespace="http://schemas.microsoft.com/office/infopath/2007/PartnerControls"/>
    <xsd:element name="C_x00f3_digo" ma:index="8" ma:displayName="Código" ma:internalName="C_x00f3_digo">
      <xsd:simpleType>
        <xsd:restriction base="dms:Text">
          <xsd:maxLength value="255"/>
        </xsd:restriction>
      </xsd:simpleType>
    </xsd:element>
    <xsd:element name="Processo" ma:index="9" ma:displayName="Processo" ma:list="{d04dd076-bcf5-40f0-bcf6-41334a4db14c}" ma:internalName="Processo" ma:readOnly="false" ma:showField="Title">
      <xsd:simpleType>
        <xsd:restriction base="dms:Lookup"/>
      </xsd:simpleType>
    </xsd:element>
    <xsd:element name="Procedimento_x0020_Relacionado" ma:index="10" nillable="true" ma:displayName="Procedimento Relacionado" ma:list="{68c7f2b7-1efa-41dd-b3dd-67762d0802e6}" ma:internalName="Procedimento_x0020_Relacionado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vis_x00e3_o" ma:index="11" ma:displayName="Revisão" ma:decimals="1" ma:internalName="Revis_x00e3_o" ma:percentage="FALSE">
      <xsd:simpleType>
        <xsd:restriction base="dms:Number"/>
      </xsd:simpleType>
    </xsd:element>
    <xsd:element name="Diretoria_x0020_Respons_x00e1_vel" ma:index="12" ma:displayName="Diretoria Responsável" ma:list="{d097f24e-7aa1-4883-bd52-0351a56a9ffd}" ma:internalName="Diretoria_x0020_Respons_x00e1_vel" ma:readOnly="false" ma:showField="Title">
      <xsd:simpleType>
        <xsd:restriction base="dms:Lookup"/>
      </xsd:simpleType>
    </xsd:element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sTATUS" ma:index="24" nillable="true" ma:displayName="Status" ma:default="Ativo" ma:format="Dropdown" ma:internalName="sTATUS">
      <xsd:simpleType>
        <xsd:restriction base="dms:Choice">
          <xsd:enumeration value="Ativo"/>
          <xsd:enumeration value="Inativo"/>
          <xsd:enumeration value="Não Aplicáve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e1b9c-bee8-44de-8cc6-706e5b780ea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daf30-646e-4180-8499-c12b20b15a5f" elementFormDefault="qualified">
    <xsd:import namespace="http://schemas.microsoft.com/office/2006/documentManagement/types"/>
    <xsd:import namespace="http://schemas.microsoft.com/office/infopath/2007/PartnerControls"/>
    <xsd:element name="LastSharedByUser" ma:index="16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9973A5-7E37-4ADC-945C-C4AA7E06FA62}">
  <ds:schemaRefs>
    <ds:schemaRef ds:uri="948e1b9c-bee8-44de-8cc6-706e5b780eae"/>
    <ds:schemaRef ds:uri="ce03834f-a579-4ecb-b47e-e136bae11e47"/>
    <ds:schemaRef ds:uri="feadaf30-646e-4180-8499-c12b20b15a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2ABF008-5360-40B2-8607-DCCB04216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8E7D02-194C-401C-9C16-71281FCD5DF3}">
  <ds:schemaRefs>
    <ds:schemaRef ds:uri="948e1b9c-bee8-44de-8cc6-706e5b780eae"/>
    <ds:schemaRef ds:uri="ce03834f-a579-4ecb-b47e-e136bae11e47"/>
    <ds:schemaRef ds:uri="feadaf30-646e-4180-8499-c12b20b15a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29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Faculdade - Modelo 1</dc:title>
  <dc:creator>Cássio Akio Kobayashi Suzuki</dc:creator>
  <cp:revision>1</cp:revision>
  <dcterms:created xsi:type="dcterms:W3CDTF">2015-01-27T16:13:30Z</dcterms:created>
  <dcterms:modified xsi:type="dcterms:W3CDTF">2024-06-05T12:14:56Z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0x010100951F864CA035244EB7F6E6B9CAD39DD8</vt:lpwstr>
  </property>
</Properties>
</file>